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94" r:id="rId2"/>
    <p:sldId id="258" r:id="rId3"/>
    <p:sldId id="304" r:id="rId4"/>
    <p:sldId id="256" r:id="rId5"/>
    <p:sldId id="262" r:id="rId6"/>
    <p:sldId id="265" r:id="rId7"/>
    <p:sldId id="263" r:id="rId8"/>
    <p:sldId id="264" r:id="rId9"/>
    <p:sldId id="266" r:id="rId10"/>
    <p:sldId id="291" r:id="rId11"/>
    <p:sldId id="267" r:id="rId12"/>
    <p:sldId id="268" r:id="rId13"/>
    <p:sldId id="269" r:id="rId14"/>
    <p:sldId id="274" r:id="rId15"/>
    <p:sldId id="285" r:id="rId16"/>
    <p:sldId id="271" r:id="rId17"/>
    <p:sldId id="273" r:id="rId18"/>
    <p:sldId id="270" r:id="rId19"/>
    <p:sldId id="272" r:id="rId20"/>
    <p:sldId id="278" r:id="rId21"/>
    <p:sldId id="290" r:id="rId22"/>
    <p:sldId id="300" r:id="rId23"/>
    <p:sldId id="286" r:id="rId24"/>
    <p:sldId id="279" r:id="rId25"/>
    <p:sldId id="297" r:id="rId26"/>
    <p:sldId id="282" r:id="rId27"/>
    <p:sldId id="283" r:id="rId28"/>
    <p:sldId id="284" r:id="rId29"/>
    <p:sldId id="275" r:id="rId30"/>
    <p:sldId id="276" r:id="rId31"/>
    <p:sldId id="277" r:id="rId32"/>
    <p:sldId id="305" r:id="rId33"/>
    <p:sldId id="288" r:id="rId34"/>
    <p:sldId id="308" r:id="rId35"/>
    <p:sldId id="306" r:id="rId36"/>
    <p:sldId id="309" r:id="rId37"/>
    <p:sldId id="310" r:id="rId38"/>
    <p:sldId id="315" r:id="rId39"/>
    <p:sldId id="311" r:id="rId40"/>
    <p:sldId id="316" r:id="rId41"/>
    <p:sldId id="312" r:id="rId42"/>
    <p:sldId id="317" r:id="rId43"/>
    <p:sldId id="313" r:id="rId44"/>
    <p:sldId id="314" r:id="rId45"/>
    <p:sldId id="340" r:id="rId46"/>
    <p:sldId id="319" r:id="rId47"/>
    <p:sldId id="341" r:id="rId48"/>
    <p:sldId id="336" r:id="rId49"/>
    <p:sldId id="337" r:id="rId50"/>
    <p:sldId id="338" r:id="rId51"/>
    <p:sldId id="339" r:id="rId52"/>
    <p:sldId id="321" r:id="rId53"/>
    <p:sldId id="322" r:id="rId54"/>
    <p:sldId id="323" r:id="rId55"/>
    <p:sldId id="324" r:id="rId56"/>
    <p:sldId id="325" r:id="rId57"/>
    <p:sldId id="328" r:id="rId58"/>
    <p:sldId id="326" r:id="rId59"/>
    <p:sldId id="327" r:id="rId60"/>
    <p:sldId id="329" r:id="rId61"/>
    <p:sldId id="330" r:id="rId62"/>
    <p:sldId id="331" r:id="rId63"/>
    <p:sldId id="332" r:id="rId64"/>
    <p:sldId id="333" r:id="rId65"/>
    <p:sldId id="334" r:id="rId66"/>
    <p:sldId id="335" r:id="rId6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184"/>
    <p:restoredTop sz="94641"/>
  </p:normalViewPr>
  <p:slideViewPr>
    <p:cSldViewPr snapToGrid="0">
      <p:cViewPr varScale="1">
        <p:scale>
          <a:sx n="146" d="100"/>
          <a:sy n="146" d="100"/>
        </p:scale>
        <p:origin x="16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771837-EC72-696B-03FB-73711D726E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BDCAAF-2230-D261-06E3-9520B992DE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56EE98-23F6-DBC9-26BD-D62FEF0649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F91CE-72A7-B74D-A2B8-E3F8D1E9E793}" type="datetimeFigureOut">
              <a:rPr lang="en-US" smtClean="0"/>
              <a:t>10/26/25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F4E4DE-888F-8EBE-7E87-C6FB6A7060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3A096E-BFF4-CC79-652A-DCF5FFAABF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B4994-E58F-2446-9263-FD56095090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4174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C581B-793F-C3DA-2C17-173D6C465B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A5D0DF-E5EC-B96D-6013-D584F22131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51FC96-0288-D10C-ED91-6BA37E0A2C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F91CE-72A7-B74D-A2B8-E3F8D1E9E793}" type="datetimeFigureOut">
              <a:rPr lang="en-US" smtClean="0"/>
              <a:t>10/26/25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17C20E-B885-1A3B-7F54-9A92868F10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38CCCB-064D-20DC-1C59-580D2206D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B4994-E58F-2446-9263-FD56095090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6221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9342227-B92F-8CAF-E715-43AD9DA9D5F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9AA8712-E855-BFCA-DC4B-BEA57167E0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129B-96F8-8A73-C054-FE8C283CD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F91CE-72A7-B74D-A2B8-E3F8D1E9E793}" type="datetimeFigureOut">
              <a:rPr lang="en-US" smtClean="0"/>
              <a:t>10/26/25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9429A0-D8E4-4A5C-9A6A-5377224AA1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0518A8-8019-367D-25C2-0B5D61937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B4994-E58F-2446-9263-FD56095090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1719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DD9099-3288-6539-221C-56216E301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AB39B4-A51B-F058-7F71-264C5E7197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7437F2-ED18-F4B8-5817-1591C25329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F91CE-72A7-B74D-A2B8-E3F8D1E9E793}" type="datetimeFigureOut">
              <a:rPr lang="en-US" smtClean="0"/>
              <a:t>10/26/25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74B7BA-8343-49B3-5D64-E29672D07B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536DBA-99DC-CD5C-FEDC-AF6DB8C97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B4994-E58F-2446-9263-FD56095090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9822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1B948A-8E64-5F80-91E8-DAC53D2AB0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063A07-FA3D-5E21-1370-66BA262453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BE1C87-D9F6-8A96-684A-3942B036A0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F91CE-72A7-B74D-A2B8-E3F8D1E9E793}" type="datetimeFigureOut">
              <a:rPr lang="en-US" smtClean="0"/>
              <a:t>10/26/25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33C20A-2014-EF12-C353-6642D41A55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7D11AF-E4E4-4543-8E99-98F8A6EC2D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B4994-E58F-2446-9263-FD56095090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8751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04DF87-E05F-8044-0D74-26298A998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B52B9F-BD8F-5D45-B5AA-DE08B383E2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B1756E-7181-2D81-8F84-1C9D71CD23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FDBC72-6726-55EA-B0A4-01D29586D9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F91CE-72A7-B74D-A2B8-E3F8D1E9E793}" type="datetimeFigureOut">
              <a:rPr lang="en-US" smtClean="0"/>
              <a:t>10/26/25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761999-9DE8-8DCC-669D-DAFF0DAE93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D13228-B0B0-DD33-CB8C-8A96D011A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B4994-E58F-2446-9263-FD56095090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2304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B2032-14A0-DDF4-5F2C-8E72EEA38F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E22AC9-5944-AD80-003E-49A886A7BF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1D54DB-0C85-2A12-6563-582AD85F34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8CBA0B-A850-F66B-CCE7-BC33302F2C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DC0198F-F207-3145-64D0-2A13B0C2A8C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2DCF280-230F-341E-08C9-1EB635F3E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F91CE-72A7-B74D-A2B8-E3F8D1E9E793}" type="datetimeFigureOut">
              <a:rPr lang="en-US" smtClean="0"/>
              <a:t>10/26/25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2819FAA-8FA3-50A9-2A85-A2F65CB66D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CE4A05C-F43D-9064-1E07-910A262CE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B4994-E58F-2446-9263-FD56095090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7999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E9D809-8F65-B275-21A5-FB03AE706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2F95FC-6E20-B05C-EE5B-51DCEA143A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F91CE-72A7-B74D-A2B8-E3F8D1E9E793}" type="datetimeFigureOut">
              <a:rPr lang="en-US" smtClean="0"/>
              <a:t>10/26/25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D839B1-AA66-6D15-CC1D-020EF5BD4B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474E7A-D55D-D5AD-B865-76EACCF2F4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B4994-E58F-2446-9263-FD56095090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9726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298CCD2-C548-18AC-6E7B-590E5CB530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F91CE-72A7-B74D-A2B8-E3F8D1E9E793}" type="datetimeFigureOut">
              <a:rPr lang="en-US" smtClean="0"/>
              <a:t>10/26/25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603212-0FAF-EDB5-1870-4BB6826FAC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D0FDF0-5703-4024-8A74-CBACCB7F3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B4994-E58F-2446-9263-FD56095090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9798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BC7223-540A-17EE-27D1-679605CD08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44DE0C-7C64-FD64-537B-C516DCA44A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91DE0A-3BC4-8650-927E-BB01CAF3D8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B2F1B7-06D8-EBEA-F16D-5FD55FEDC4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F91CE-72A7-B74D-A2B8-E3F8D1E9E793}" type="datetimeFigureOut">
              <a:rPr lang="en-US" smtClean="0"/>
              <a:t>10/26/25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1B4A51-2C61-EE08-9344-9158B6BA47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823540-B58B-1264-119F-D273087D6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B4994-E58F-2446-9263-FD56095090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5674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0B93C4-DBEB-50D8-685D-CC1ED61B8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B991FFF-B597-4B0B-03DE-C71E60B6A64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4A3F79-4ED9-733D-FAA9-A75F143C83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E16E3B-F49B-D65F-5531-376A535400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F91CE-72A7-B74D-A2B8-E3F8D1E9E793}" type="datetimeFigureOut">
              <a:rPr lang="en-US" smtClean="0"/>
              <a:t>10/26/25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8593F3-DA40-8060-66EB-78B1F812E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F50E99-25B8-9BC3-5F90-EB803BBD6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B4994-E58F-2446-9263-FD56095090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60934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4FAF861-B661-837D-C4E7-345A57401C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F366D-881D-53B4-55DD-89BB909991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3E3D88-F4B2-8DCC-FFE8-630D31FEEF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06F91CE-72A7-B74D-A2B8-E3F8D1E9E793}" type="datetimeFigureOut">
              <a:rPr lang="en-US" smtClean="0"/>
              <a:t>10/26/25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BD1BFF-A4FB-83C2-B18C-97DAD9D05E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BB7134-FF23-C9B6-A05A-C5DB2B7041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1FB4994-E58F-2446-9263-FD56095090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8178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2024aiml-cohort12-batch12/PredictMyPolicy" TargetMode="External"/><Relationship Id="rId2" Type="http://schemas.openxmlformats.org/officeDocument/2006/relationships/hyperlink" Target="https://www.kaggle.com/code/gauravduttakiit/insurance-renewal-prediction-lazypredict/input?select=train_ZoGVYWq.csv&amp;utm_source=chatgpt.com" TargetMode="Externa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hyperlink" Target="https://predictmypolicy.streamlit.app/" TargetMode="External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8BCA38-0D8F-BE3E-A868-45E46C0E6E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181" y="365125"/>
            <a:ext cx="11098619" cy="1325563"/>
          </a:xfrm>
        </p:spPr>
        <p:txBody>
          <a:bodyPr>
            <a:normAutofit/>
          </a:bodyPr>
          <a:lstStyle/>
          <a:p>
            <a:r>
              <a:rPr lang="en-IN" dirty="0"/>
              <a:t>Insurance Renewal Prediction</a:t>
            </a:r>
            <a:br>
              <a:rPr lang="en-IN" dirty="0"/>
            </a:br>
            <a:endParaRPr lang="en-IN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B98479-9C42-0A6F-6DE4-52E69E6918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2265" y="1559811"/>
            <a:ext cx="10515600" cy="4351338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PGCP AIML Cohort 12 - AIML_Oct_2024 - </a:t>
            </a:r>
            <a:r>
              <a:rPr lang="en-IN" dirty="0"/>
              <a:t>Group 12</a:t>
            </a:r>
          </a:p>
          <a:p>
            <a:pPr marL="0" indent="0">
              <a:buNone/>
            </a:pPr>
            <a:r>
              <a:rPr lang="en-IN" dirty="0"/>
              <a:t>Team</a:t>
            </a:r>
          </a:p>
          <a:p>
            <a:pPr lvl="1"/>
            <a:r>
              <a:rPr lang="en-IN" dirty="0"/>
              <a:t>Akash Mohanty 		(2024AIML133)</a:t>
            </a:r>
          </a:p>
          <a:p>
            <a:pPr lvl="1"/>
            <a:r>
              <a:rPr lang="en-IN" dirty="0"/>
              <a:t>Ishika Gupta 			(2024AIML088)</a:t>
            </a:r>
          </a:p>
          <a:p>
            <a:pPr lvl="1"/>
            <a:r>
              <a:rPr lang="en-IN" dirty="0"/>
              <a:t>Namratha S Hegde 		(2024AIML118)</a:t>
            </a:r>
          </a:p>
          <a:p>
            <a:pPr lvl="1"/>
            <a:r>
              <a:rPr lang="en-IN" dirty="0"/>
              <a:t>Thrilok Attota 			(2023AIML120)</a:t>
            </a:r>
          </a:p>
          <a:p>
            <a:pPr lvl="1"/>
            <a:r>
              <a:rPr lang="en-IN" dirty="0"/>
              <a:t>Yaswanth Reddy Dasari 	(2024AIML010)</a:t>
            </a:r>
            <a:br>
              <a:rPr lang="en-IN" dirty="0"/>
            </a:br>
            <a:endParaRPr lang="en-IN" dirty="0"/>
          </a:p>
          <a:p>
            <a:pPr marL="0" indent="0">
              <a:buNone/>
            </a:pPr>
            <a:r>
              <a:rPr lang="en-IN" dirty="0"/>
              <a:t>Mentor: Tapas </a:t>
            </a:r>
            <a:r>
              <a:rPr lang="en-US" dirty="0"/>
              <a:t>Chakraborty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658107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589015-C963-B682-8938-94E249A66B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864D3FB-9E32-0266-AF0C-979668429226}"/>
              </a:ext>
            </a:extLst>
          </p:cNvPr>
          <p:cNvSpPr txBox="1"/>
          <p:nvPr/>
        </p:nvSpPr>
        <p:spPr>
          <a:xfrm>
            <a:off x="584791" y="244550"/>
            <a:ext cx="694606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Problems with Dataset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95EC491-A741-C187-023A-711F0E7D5A04}"/>
              </a:ext>
            </a:extLst>
          </p:cNvPr>
          <p:cNvSpPr txBox="1"/>
          <p:nvPr/>
        </p:nvSpPr>
        <p:spPr>
          <a:xfrm>
            <a:off x="499729" y="1414131"/>
            <a:ext cx="10994065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Minimal Feature Set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Dataset has only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basic info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: income, age, premiums, late payments…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Missing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key churn drivers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, e.g.:</a:t>
            </a:r>
          </a:p>
          <a:p>
            <a:pPr marL="91440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Policy type</a:t>
            </a:r>
          </a:p>
          <a:p>
            <a:pPr marL="91440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Claim history / claim delays</a:t>
            </a:r>
          </a:p>
          <a:p>
            <a:pPr marL="91440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Complaints / service issues</a:t>
            </a:r>
          </a:p>
          <a:p>
            <a:pPr marL="91440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Cross-sell / loyalty (multiple products)</a:t>
            </a:r>
          </a:p>
          <a:p>
            <a:pPr marL="91440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Severe Class Imbalance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Renewal rate ≈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93%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(non-renewals ≈ 7%)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Model learns to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predict renewal always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→ looks accurate but misses churn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Imbalance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weakens predictive power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on the segment we care about most (churners)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Business Implication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Current data =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demographics + payments only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Lacks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core insurance behavior signals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and is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imbalanced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Together, these issues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limit model’s ability to predict churn effectively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292695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705BC1-BB94-A46B-6460-D260C08560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5987511-B6C6-8488-B4CD-62C7D06B7884}"/>
              </a:ext>
            </a:extLst>
          </p:cNvPr>
          <p:cNvSpPr txBox="1"/>
          <p:nvPr/>
        </p:nvSpPr>
        <p:spPr>
          <a:xfrm>
            <a:off x="712381" y="1443570"/>
            <a:ext cx="10164726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/>
              <a:t>1. Dropped irrelevant column (</a:t>
            </a:r>
            <a:r>
              <a:rPr lang="en-US" b="1" dirty="0">
                <a:latin typeface="Courier New" panose="02070309020205020404" pitchFamily="49" charset="0"/>
              </a:rPr>
              <a:t>id</a:t>
            </a:r>
            <a:r>
              <a:rPr lang="en-US" b="1" dirty="0"/>
              <a:t>)</a:t>
            </a:r>
            <a:endParaRPr lang="en-US" dirty="0"/>
          </a:p>
          <a:p>
            <a:pPr lvl="1"/>
            <a:r>
              <a:rPr lang="en-US" dirty="0"/>
              <a:t>The </a:t>
            </a:r>
            <a:r>
              <a:rPr lang="en-US" dirty="0">
                <a:latin typeface="Courier New" panose="02070309020205020404" pitchFamily="49" charset="0"/>
              </a:rPr>
              <a:t>id</a:t>
            </a:r>
            <a:r>
              <a:rPr lang="en-US" dirty="0"/>
              <a:t> column is only a unique identifier.</a:t>
            </a:r>
          </a:p>
          <a:p>
            <a:pPr lvl="1"/>
            <a:r>
              <a:rPr lang="en-US" dirty="0"/>
              <a:t>It does not carry any predictive power for renewal.</a:t>
            </a:r>
          </a:p>
          <a:p>
            <a:pPr lvl="1"/>
            <a:r>
              <a:rPr lang="en-US" dirty="0"/>
              <a:t>Keeping it could mislead the model into finding false patterns.</a:t>
            </a:r>
          </a:p>
          <a:p>
            <a:pPr lvl="1"/>
            <a:endParaRPr lang="en-US" dirty="0"/>
          </a:p>
          <a:p>
            <a:pPr>
              <a:buNone/>
            </a:pPr>
            <a:r>
              <a:rPr lang="en-US" b="1" dirty="0"/>
              <a:t>2. Converted </a:t>
            </a:r>
            <a:r>
              <a:rPr lang="en-US" b="1" dirty="0" err="1"/>
              <a:t>age_in_days</a:t>
            </a:r>
            <a:r>
              <a:rPr lang="en-US" b="1" dirty="0"/>
              <a:t> → </a:t>
            </a:r>
            <a:r>
              <a:rPr lang="en-US" b="1" dirty="0" err="1"/>
              <a:t>age_in_years</a:t>
            </a:r>
            <a:endParaRPr lang="en-US" b="1" dirty="0"/>
          </a:p>
          <a:p>
            <a:pPr lvl="1"/>
            <a:r>
              <a:rPr lang="en-US" dirty="0"/>
              <a:t>Days are too granular and less interpretable.</a:t>
            </a:r>
          </a:p>
          <a:p>
            <a:pPr lvl="1"/>
            <a:r>
              <a:rPr lang="en-US" dirty="0"/>
              <a:t>Years are more meaningful for business understanding (young vs mid-age vs senior).</a:t>
            </a:r>
          </a:p>
          <a:p>
            <a:pPr lvl="1"/>
            <a:r>
              <a:rPr lang="en-US" dirty="0"/>
              <a:t>Helps in creating age groups/buckets if needed (e.g., 20–30, 30–40).</a:t>
            </a:r>
          </a:p>
          <a:p>
            <a:pPr lvl="1"/>
            <a:endParaRPr lang="en-US" dirty="0"/>
          </a:p>
          <a:p>
            <a:pPr>
              <a:buNone/>
            </a:pPr>
            <a:r>
              <a:rPr lang="en-US" b="1" dirty="0"/>
              <a:t>3. One-hot encoding for categorical features (</a:t>
            </a:r>
            <a:r>
              <a:rPr lang="en-US" b="1" dirty="0" err="1"/>
              <a:t>sourcing_channel</a:t>
            </a:r>
            <a:r>
              <a:rPr lang="en-US" b="1" dirty="0"/>
              <a:t>, </a:t>
            </a:r>
            <a:r>
              <a:rPr lang="en-US" b="1" dirty="0" err="1"/>
              <a:t>residence_area_type</a:t>
            </a:r>
            <a:r>
              <a:rPr lang="en-US" b="1" dirty="0"/>
              <a:t>)</a:t>
            </a:r>
          </a:p>
          <a:p>
            <a:pPr lvl="1"/>
            <a:r>
              <a:rPr lang="en-US" dirty="0"/>
              <a:t>ML models (like Logistic Regression, </a:t>
            </a:r>
            <a:r>
              <a:rPr lang="en-US" dirty="0" err="1"/>
              <a:t>XGBoost</a:t>
            </a:r>
            <a:r>
              <a:rPr lang="en-US" dirty="0"/>
              <a:t>) need numeric inputs.</a:t>
            </a:r>
          </a:p>
          <a:p>
            <a:pPr lvl="1"/>
            <a:r>
              <a:rPr lang="en-US" dirty="0"/>
              <a:t>One-hot encoding converts categorical variables into binary indicators (0/1).</a:t>
            </a:r>
          </a:p>
          <a:p>
            <a:pPr lvl="1"/>
            <a:r>
              <a:rPr lang="en-US" dirty="0"/>
              <a:t>Preserves information without introducing ordinal bias (e.g., channel A ≠ channel B, but both get their own dummy variable).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EF21EA-EE84-1393-45FC-2B5986537D24}"/>
              </a:ext>
            </a:extLst>
          </p:cNvPr>
          <p:cNvSpPr txBox="1"/>
          <p:nvPr/>
        </p:nvSpPr>
        <p:spPr>
          <a:xfrm>
            <a:off x="712381" y="235619"/>
            <a:ext cx="1125096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Data Preprocessing &amp; Transformation</a:t>
            </a:r>
          </a:p>
        </p:txBody>
      </p:sp>
    </p:spTree>
    <p:extLst>
      <p:ext uri="{BB962C8B-B14F-4D97-AF65-F5344CB8AC3E}">
        <p14:creationId xmlns:p14="http://schemas.microsoft.com/office/powerpoint/2010/main" val="20769562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77BE26-8B67-DFD2-9495-A70DEC9C4F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0ACA8CB-D4AD-0AEB-A25F-4F8F518042EF}"/>
              </a:ext>
            </a:extLst>
          </p:cNvPr>
          <p:cNvSpPr txBox="1"/>
          <p:nvPr/>
        </p:nvSpPr>
        <p:spPr>
          <a:xfrm>
            <a:off x="1105786" y="531628"/>
            <a:ext cx="688893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Missing Value Analysis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B7F23B-C6FB-20C7-202C-41A428A1B777}"/>
              </a:ext>
            </a:extLst>
          </p:cNvPr>
          <p:cNvSpPr txBox="1"/>
          <p:nvPr/>
        </p:nvSpPr>
        <p:spPr>
          <a:xfrm>
            <a:off x="1201477" y="1796902"/>
            <a:ext cx="10324215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Late Payment Features</a:t>
            </a:r>
            <a:r>
              <a:rPr lang="en-US" sz="2400" dirty="0"/>
              <a:t> (</a:t>
            </a:r>
            <a:r>
              <a:rPr lang="en-US" dirty="0"/>
              <a:t>Count_3–6m</a:t>
            </a:r>
            <a:r>
              <a:rPr lang="en-US" sz="2400" dirty="0"/>
              <a:t>, </a:t>
            </a:r>
            <a:r>
              <a:rPr lang="en-US" dirty="0"/>
              <a:t>Count_6–12m</a:t>
            </a:r>
            <a:r>
              <a:rPr lang="en-US" sz="2400" dirty="0"/>
              <a:t>, </a:t>
            </a:r>
            <a:r>
              <a:rPr lang="en-US" dirty="0"/>
              <a:t>&gt;12m</a:t>
            </a:r>
            <a:r>
              <a:rPr lang="en-US" sz="2400" dirty="0"/>
              <a:t>)</a:t>
            </a:r>
          </a:p>
          <a:p>
            <a:pPr lvl="1"/>
            <a:r>
              <a:rPr lang="en-US" sz="2400" dirty="0"/>
              <a:t>Always missing </a:t>
            </a:r>
            <a:r>
              <a:rPr lang="en-US" sz="2400" b="1" dirty="0"/>
              <a:t>together</a:t>
            </a:r>
            <a:r>
              <a:rPr lang="en-US" sz="2400" dirty="0"/>
              <a:t> → suggests </a:t>
            </a:r>
            <a:r>
              <a:rPr lang="en-US" sz="2400" i="1" dirty="0"/>
              <a:t>systematic missingness</a:t>
            </a:r>
            <a:r>
              <a:rPr lang="en-US" sz="2400" dirty="0"/>
              <a:t>, not random.</a:t>
            </a:r>
          </a:p>
          <a:p>
            <a:pPr lvl="1"/>
            <a:r>
              <a:rPr lang="en-US" sz="2400" dirty="0"/>
              <a:t>Likely indicates </a:t>
            </a:r>
            <a:r>
              <a:rPr lang="en-US" sz="2400" b="1" dirty="0"/>
              <a:t>“no late payments”</a:t>
            </a:r>
            <a:r>
              <a:rPr lang="en-US" sz="2400" dirty="0"/>
              <a:t> → imputed with </a:t>
            </a:r>
            <a:r>
              <a:rPr lang="en-US" sz="2400" b="1" dirty="0"/>
              <a:t>0</a:t>
            </a:r>
            <a:r>
              <a:rPr lang="en-US" sz="2400" dirty="0"/>
              <a:t>.</a:t>
            </a:r>
          </a:p>
          <a:p>
            <a:pPr lvl="1"/>
            <a:r>
              <a:rPr lang="en-US" sz="2400" dirty="0"/>
              <a:t>Since these features are highly predictive, care taken not to remove variance with blanket imputation.</a:t>
            </a:r>
          </a:p>
          <a:p>
            <a:pPr lvl="1"/>
            <a:endParaRPr lang="en-US" sz="2400" dirty="0"/>
          </a:p>
          <a:p>
            <a:r>
              <a:rPr lang="en-US" sz="2400" b="1" dirty="0"/>
              <a:t>Application Underwriting Score</a:t>
            </a:r>
            <a:endParaRPr lang="en-US" sz="2400" dirty="0"/>
          </a:p>
          <a:p>
            <a:pPr lvl="1"/>
            <a:r>
              <a:rPr lang="en-US" sz="2400" dirty="0"/>
              <a:t>Continuous risk score influenced by income, premium, age, and number of premiums paid.</a:t>
            </a:r>
          </a:p>
          <a:p>
            <a:pPr lvl="1"/>
            <a:r>
              <a:rPr lang="en-US" sz="2400" dirty="0"/>
              <a:t>Mean/median imputation would distort distribution.</a:t>
            </a:r>
          </a:p>
          <a:p>
            <a:pPr lvl="1"/>
            <a:r>
              <a:rPr lang="en-US" sz="2400" dirty="0"/>
              <a:t>Used </a:t>
            </a:r>
            <a:r>
              <a:rPr lang="en-US" sz="2400" b="1" dirty="0"/>
              <a:t>KNN imputation</a:t>
            </a:r>
            <a:r>
              <a:rPr lang="en-US" sz="2400" dirty="0"/>
              <a:t> to preserve underlying relationships.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09835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96FB39B-380D-04A9-8B41-0EFE4A8DBC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99ED5833-B85B-4103-8A3B-CAB0308E6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751731C-DF84-CC81-7720-2E1E2A41945C}"/>
              </a:ext>
            </a:extLst>
          </p:cNvPr>
          <p:cNvSpPr txBox="1"/>
          <p:nvPr/>
        </p:nvSpPr>
        <p:spPr>
          <a:xfrm>
            <a:off x="1198181" y="560881"/>
            <a:ext cx="9795638" cy="11143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200" b="1" dirty="0">
                <a:latin typeface="+mj-lt"/>
                <a:ea typeface="+mj-ea"/>
                <a:cs typeface="+mj-cs"/>
              </a:rPr>
              <a:t>Outlier Analysis</a:t>
            </a:r>
          </a:p>
        </p:txBody>
      </p:sp>
      <p:pic>
        <p:nvPicPr>
          <p:cNvPr id="4" name="Picture 3" descr="A group of graphs with blue and black lines&#10;&#10;AI-generated content may be incorrect.">
            <a:extLst>
              <a:ext uri="{FF2B5EF4-FFF2-40B4-BE49-F238E27FC236}">
                <a16:creationId xmlns:a16="http://schemas.microsoft.com/office/drawing/2014/main" id="{E6FCB6FF-D073-9D76-1ECB-1105707255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3101" y="2905328"/>
            <a:ext cx="6061138" cy="2985109"/>
          </a:xfrm>
          <a:prstGeom prst="rect">
            <a:avLst/>
          </a:prstGeom>
        </p:spPr>
      </p:pic>
      <p:pic>
        <p:nvPicPr>
          <p:cNvPr id="5" name="Picture 4" descr="A diagram of a diagram of a data value&#10;&#10;AI-generated content may be incorrect.">
            <a:extLst>
              <a:ext uri="{FF2B5EF4-FFF2-40B4-BE49-F238E27FC236}">
                <a16:creationId xmlns:a16="http://schemas.microsoft.com/office/drawing/2014/main" id="{199F4B81-0C20-A856-D993-EE916CF9F3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163" y="1675261"/>
            <a:ext cx="5004484" cy="20893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F2E9479-D644-FB9B-0CC4-8163AAFF9BC6}"/>
              </a:ext>
            </a:extLst>
          </p:cNvPr>
          <p:cNvSpPr txBox="1"/>
          <p:nvPr/>
        </p:nvSpPr>
        <p:spPr>
          <a:xfrm>
            <a:off x="1030310" y="278183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4569777-70E8-4F36-8236-A5C1C006E193}"/>
                  </a:ext>
                </a:extLst>
              </p:cNvPr>
              <p:cNvSpPr txBox="1"/>
              <p:nvPr/>
            </p:nvSpPr>
            <p:spPr>
              <a:xfrm>
                <a:off x="301163" y="3965944"/>
                <a:ext cx="5280930" cy="2424224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 fontScale="85000" lnSpcReduction="20000"/>
              </a:bodyPr>
              <a:lstStyle/>
              <a:p>
                <a:pPr indent="-228600">
                  <a:lnSpc>
                    <a:spcPct val="9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700" b="1" dirty="0"/>
                  <a:t>Method Used</a:t>
                </a:r>
                <a:r>
                  <a:rPr lang="en-US" sz="1700" dirty="0"/>
                  <a:t> – Interquartile Range (IQR) method applied</a:t>
                </a:r>
              </a:p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700" dirty="0"/>
                  <a:t>                                        to all numeric features.</a:t>
                </a:r>
              </a:p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endParaRPr lang="en-US" sz="1700" dirty="0"/>
              </a:p>
              <a:p>
                <a:pPr indent="-228600">
                  <a:lnSpc>
                    <a:spcPct val="9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700" b="1" dirty="0"/>
                  <a:t>Rationale</a:t>
                </a:r>
                <a:r>
                  <a:rPr lang="en-US" sz="1700" dirty="0"/>
                  <a:t> – Detect values that lie beyond the expected </a:t>
                </a:r>
              </a:p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700" dirty="0"/>
                  <a:t>                                       distribution range.</a:t>
                </a:r>
              </a:p>
              <a:p>
                <a:pPr indent="-228600">
                  <a:lnSpc>
                    <a:spcPct val="9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endParaRPr lang="en-US" sz="1700" dirty="0"/>
              </a:p>
              <a:p>
                <a:pPr indent="-228600">
                  <a:lnSpc>
                    <a:spcPct val="9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700" b="1" dirty="0"/>
                  <a:t>Approach</a:t>
                </a:r>
                <a:endParaRPr lang="en-US" sz="1700" dirty="0"/>
              </a:p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700" dirty="0"/>
                  <a:t>	Calculated Q1, Q3, and IQR for each feature</a:t>
                </a:r>
              </a:p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700" dirty="0"/>
                  <a:t>	Flagged observations outside </a:t>
                </a:r>
                <a14:m>
                  <m:oMath xmlns:m="http://schemas.openxmlformats.org/officeDocument/2006/math">
                    <m:r>
                      <a:rPr lang="en-US" sz="1700" i="1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1700">
                        <a:latin typeface="Cambria Math" panose="02040503050406030204" pitchFamily="18" charset="0"/>
                      </a:rPr>
                      <m:t>1</m:t>
                    </m:r>
                    <m:r>
                      <m:rPr>
                        <m:nor/>
                      </m:rPr>
                      <a:rPr lang="en-US" sz="1700" i="1"/>
                      <m:t>–</m:t>
                    </m:r>
                    <m:r>
                      <a:rPr lang="en-US" sz="1700">
                        <a:latin typeface="Cambria Math" panose="02040503050406030204" pitchFamily="18" charset="0"/>
                      </a:rPr>
                      <m:t>1.5×</m:t>
                    </m:r>
                    <m:r>
                      <a:rPr lang="en-US" sz="1700" i="1">
                        <a:latin typeface="Cambria Math" panose="02040503050406030204" pitchFamily="18" charset="0"/>
                      </a:rPr>
                      <m:t>𝐼𝑄𝑅</m:t>
                    </m:r>
                    <m:r>
                      <a:rPr lang="en-US" sz="170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700" i="1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170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US" sz="1700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700" dirty="0"/>
                  <a:t>                             </a:t>
                </a:r>
                <a14:m>
                  <m:oMath xmlns:m="http://schemas.openxmlformats.org/officeDocument/2006/math">
                    <m:r>
                      <a:rPr lang="en-US" sz="1700">
                        <a:latin typeface="Cambria Math" panose="02040503050406030204" pitchFamily="18" charset="0"/>
                      </a:rPr>
                      <m:t>+1.5×</m:t>
                    </m:r>
                    <m:r>
                      <a:rPr lang="en-US" sz="1700" i="1">
                        <a:latin typeface="Cambria Math" panose="02040503050406030204" pitchFamily="18" charset="0"/>
                      </a:rPr>
                      <m:t>𝐼𝑄𝑅</m:t>
                    </m:r>
                  </m:oMath>
                </a14:m>
                <a:r>
                  <a:rPr lang="en-US" sz="1700" dirty="0"/>
                  <a:t>as outliers</a:t>
                </a:r>
              </a:p>
              <a:p>
                <a:pPr indent="-228600">
                  <a:lnSpc>
                    <a:spcPct val="9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endParaRPr lang="en-US" sz="170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4569777-70E8-4F36-8236-A5C1C006E1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163" y="3965944"/>
                <a:ext cx="5280930" cy="2424224"/>
              </a:xfrm>
              <a:prstGeom prst="rect">
                <a:avLst/>
              </a:prstGeom>
              <a:blipFill>
                <a:blip r:embed="rId4"/>
                <a:stretch>
                  <a:fillRect l="-240" t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354970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5C3F0A-CC89-8E58-F272-F2F6CD92B3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7BC79BF-6234-820E-66A4-E049AE2F29B7}"/>
              </a:ext>
            </a:extLst>
          </p:cNvPr>
          <p:cNvSpPr txBox="1"/>
          <p:nvPr/>
        </p:nvSpPr>
        <p:spPr>
          <a:xfrm>
            <a:off x="572591" y="316868"/>
            <a:ext cx="96666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Late Payment Features – Outlier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5242EF-F8E0-1A66-A971-234AD529F8FC}"/>
              </a:ext>
            </a:extLst>
          </p:cNvPr>
          <p:cNvSpPr txBox="1"/>
          <p:nvPr/>
        </p:nvSpPr>
        <p:spPr>
          <a:xfrm>
            <a:off x="659218" y="1722475"/>
            <a:ext cx="1109387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Distribution</a:t>
            </a:r>
            <a:r>
              <a:rPr lang="en-US" dirty="0"/>
              <a:t> </a:t>
            </a:r>
          </a:p>
          <a:p>
            <a:r>
              <a:rPr lang="en-US" dirty="0"/>
              <a:t>	 Heavily zero-inflated; most customers have no late payments, smaller subset has positive counts.</a:t>
            </a:r>
          </a:p>
          <a:p>
            <a:endParaRPr lang="en-US" dirty="0"/>
          </a:p>
          <a:p>
            <a:r>
              <a:rPr lang="en-US" b="1" dirty="0"/>
              <a:t>IQR Result</a:t>
            </a:r>
            <a:r>
              <a:rPr lang="en-US" dirty="0"/>
              <a:t> </a:t>
            </a:r>
          </a:p>
          <a:p>
            <a:r>
              <a:rPr lang="en-US" dirty="0"/>
              <a:t>	 Both bounds = </a:t>
            </a:r>
            <a:r>
              <a:rPr lang="en-US" b="1" dirty="0">
                <a:solidFill>
                  <a:srgbClr val="FF0000"/>
                </a:solidFill>
              </a:rPr>
              <a:t>0</a:t>
            </a:r>
            <a:r>
              <a:rPr lang="en-US" dirty="0"/>
              <a:t> → technically flags every positive count as an outlier.</a:t>
            </a:r>
          </a:p>
          <a:p>
            <a:endParaRPr lang="en-US" dirty="0"/>
          </a:p>
          <a:p>
            <a:r>
              <a:rPr lang="en-US" b="1" dirty="0"/>
              <a:t>Interpretation</a:t>
            </a:r>
            <a:r>
              <a:rPr lang="en-US" dirty="0"/>
              <a:t> </a:t>
            </a:r>
          </a:p>
          <a:p>
            <a:r>
              <a:rPr lang="en-US" dirty="0"/>
              <a:t>	Positive counts are </a:t>
            </a:r>
            <a:r>
              <a:rPr lang="en-US" b="1" dirty="0"/>
              <a:t>not errors</a:t>
            </a:r>
            <a:r>
              <a:rPr lang="en-US" dirty="0"/>
              <a:t>, but valid signals of delinquency.</a:t>
            </a:r>
          </a:p>
          <a:p>
            <a:r>
              <a:rPr lang="en-US" dirty="0"/>
              <a:t>	Strong </a:t>
            </a:r>
            <a:r>
              <a:rPr lang="en-US" b="1" dirty="0"/>
              <a:t>negative correlation with renewal</a:t>
            </a:r>
            <a:r>
              <a:rPr lang="en-US" dirty="0"/>
              <a:t> → critical predictors.</a:t>
            </a:r>
          </a:p>
          <a:p>
            <a:endParaRPr lang="en-US" dirty="0"/>
          </a:p>
          <a:p>
            <a:r>
              <a:rPr lang="en-US" b="1" dirty="0"/>
              <a:t>Key Insight</a:t>
            </a:r>
            <a:r>
              <a:rPr lang="en-US" dirty="0"/>
              <a:t> </a:t>
            </a:r>
          </a:p>
          <a:p>
            <a:r>
              <a:rPr lang="en-US" dirty="0"/>
              <a:t>	If all missing values were imputed with 0, these columns would collapse to all zeros  </a:t>
            </a:r>
          </a:p>
          <a:p>
            <a:r>
              <a:rPr lang="en-US" dirty="0"/>
              <a:t>		</a:t>
            </a:r>
            <a:r>
              <a:rPr lang="en-US" dirty="0">
                <a:highlight>
                  <a:srgbClr val="FFFF00"/>
                </a:highlight>
              </a:rPr>
              <a:t>effectively </a:t>
            </a:r>
            <a:r>
              <a:rPr lang="en-US" b="1" dirty="0">
                <a:highlight>
                  <a:srgbClr val="FFFF00"/>
                </a:highlight>
              </a:rPr>
              <a:t>erasing the feature</a:t>
            </a:r>
            <a:r>
              <a:rPr lang="en-US" dirty="0"/>
              <a:t>.</a:t>
            </a:r>
          </a:p>
          <a:p>
            <a:r>
              <a:rPr lang="en-US" dirty="0"/>
              <a:t>	Correlation analysis shows these features are among the </a:t>
            </a:r>
            <a:r>
              <a:rPr lang="en-US" b="1" dirty="0"/>
              <a:t>most important</a:t>
            </a:r>
            <a:r>
              <a:rPr lang="en-US" dirty="0"/>
              <a:t>.</a:t>
            </a:r>
          </a:p>
          <a:p>
            <a:r>
              <a:rPr lang="en-US" b="1" dirty="0"/>
              <a:t>Decision</a:t>
            </a:r>
            <a:r>
              <a:rPr lang="en-US" dirty="0"/>
              <a:t> </a:t>
            </a:r>
          </a:p>
          <a:p>
            <a:r>
              <a:rPr lang="en-US" dirty="0"/>
              <a:t>	 Preserve in raw form; retain positive counts; avoid blanket zero-imputation.</a:t>
            </a:r>
          </a:p>
          <a:p>
            <a:endParaRPr lang="en-US" dirty="0"/>
          </a:p>
        </p:txBody>
      </p:sp>
      <p:pic>
        <p:nvPicPr>
          <p:cNvPr id="5" name="Picture 4" descr="A graph with green bars&#10;&#10;AI-generated content may be incorrect.">
            <a:extLst>
              <a:ext uri="{FF2B5EF4-FFF2-40B4-BE49-F238E27FC236}">
                <a16:creationId xmlns:a16="http://schemas.microsoft.com/office/drawing/2014/main" id="{7BDF6E4C-0C67-1E1D-1997-B3B5078381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4672" y="2687029"/>
            <a:ext cx="3767328" cy="1684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4526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7220DC-FAB0-75F0-2785-7D04952850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7F297C-01DB-F0B7-97AA-390C1F673F92}"/>
              </a:ext>
            </a:extLst>
          </p:cNvPr>
          <p:cNvSpPr txBox="1"/>
          <p:nvPr/>
        </p:nvSpPr>
        <p:spPr>
          <a:xfrm>
            <a:off x="1031971" y="1451672"/>
            <a:ext cx="9084410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IQR Bounds</a:t>
            </a:r>
            <a:r>
              <a:rPr lang="en-US" dirty="0"/>
              <a:t> → 97.72 to 100.64</a:t>
            </a:r>
          </a:p>
          <a:p>
            <a:endParaRPr lang="en-US" dirty="0"/>
          </a:p>
          <a:p>
            <a:r>
              <a:rPr lang="en-US" b="1" dirty="0"/>
              <a:t>Outliers Detected</a:t>
            </a:r>
            <a:r>
              <a:rPr lang="en-US" dirty="0"/>
              <a:t>  </a:t>
            </a:r>
          </a:p>
          <a:p>
            <a:r>
              <a:rPr lang="en-US" dirty="0"/>
              <a:t>	3,381 rows (454 distinct values), including values such as 91.9, 91.96, 92.03, etc.</a:t>
            </a:r>
          </a:p>
          <a:p>
            <a:endParaRPr lang="en-US" b="1" dirty="0"/>
          </a:p>
          <a:p>
            <a:r>
              <a:rPr lang="en-US" b="1" dirty="0"/>
              <a:t>Renewal Rates</a:t>
            </a:r>
            <a:r>
              <a:rPr lang="en-US" dirty="0"/>
              <a:t>  </a:t>
            </a:r>
          </a:p>
          <a:p>
            <a:r>
              <a:rPr lang="en-US" dirty="0"/>
              <a:t>          Outliers: </a:t>
            </a:r>
            <a:r>
              <a:rPr lang="en-US" b="1" dirty="0"/>
              <a:t>87.84%</a:t>
            </a:r>
            <a:r>
              <a:rPr lang="en-US" dirty="0"/>
              <a:t> vs Non-outliers: </a:t>
            </a:r>
            <a:r>
              <a:rPr lang="en-US" b="1" dirty="0"/>
              <a:t>94.00%</a:t>
            </a:r>
            <a:endParaRPr lang="en-US" dirty="0"/>
          </a:p>
          <a:p>
            <a:pPr lvl="1"/>
            <a:r>
              <a:rPr lang="en-US" dirty="0"/>
              <a:t>Outliers were </a:t>
            </a:r>
            <a:r>
              <a:rPr lang="en-US" b="1" dirty="0">
                <a:highlight>
                  <a:srgbClr val="FFFF00"/>
                </a:highlight>
              </a:rPr>
              <a:t>6.16% more likely not to renew</a:t>
            </a:r>
            <a:endParaRPr lang="en-US" dirty="0">
              <a:highlight>
                <a:srgbClr val="FFFF00"/>
              </a:highlight>
            </a:endParaRPr>
          </a:p>
          <a:p>
            <a:endParaRPr lang="en-US" b="1" dirty="0"/>
          </a:p>
          <a:p>
            <a:r>
              <a:rPr lang="en-US" b="1" dirty="0"/>
              <a:t>Interpretation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Low underwriting scores reflect higher risk customers</a:t>
            </a:r>
          </a:p>
          <a:p>
            <a:pPr lvl="1"/>
            <a:r>
              <a:rPr lang="en-US" dirty="0"/>
              <a:t>Predictive of non-renewal behavior</a:t>
            </a:r>
          </a:p>
          <a:p>
            <a:endParaRPr lang="en-US" b="1" dirty="0"/>
          </a:p>
          <a:p>
            <a:r>
              <a:rPr lang="en-US" b="1" dirty="0"/>
              <a:t>Decision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Retained outliers, as they carry strong predictive signal</a:t>
            </a:r>
          </a:p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94AF96-10B7-96E7-A633-7101A3DA85A0}"/>
              </a:ext>
            </a:extLst>
          </p:cNvPr>
          <p:cNvSpPr txBox="1"/>
          <p:nvPr/>
        </p:nvSpPr>
        <p:spPr>
          <a:xfrm>
            <a:off x="212651" y="170120"/>
            <a:ext cx="11753217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b="1" dirty="0"/>
              <a:t>Application Underwriting Score Outliers</a:t>
            </a:r>
          </a:p>
        </p:txBody>
      </p:sp>
      <p:pic>
        <p:nvPicPr>
          <p:cNvPr id="4" name="Picture 3" descr="A graph showing the amount of perseverance&#10;&#10;AI-generated content may be incorrect.">
            <a:extLst>
              <a:ext uri="{FF2B5EF4-FFF2-40B4-BE49-F238E27FC236}">
                <a16:creationId xmlns:a16="http://schemas.microsoft.com/office/drawing/2014/main" id="{6D8622CC-785E-746F-C4A3-B139088F8D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7222" y="2756079"/>
            <a:ext cx="4524778" cy="2949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9057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2C54C9-7CD3-3516-928F-4BB013669F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E274F09-5161-CBB8-997D-EB9D73620651}"/>
              </a:ext>
            </a:extLst>
          </p:cNvPr>
          <p:cNvSpPr txBox="1"/>
          <p:nvPr/>
        </p:nvSpPr>
        <p:spPr>
          <a:xfrm>
            <a:off x="1318437" y="457200"/>
            <a:ext cx="382989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Age Outliers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DF7C67-7D56-A0BD-7F31-7D05F9F6888E}"/>
              </a:ext>
            </a:extLst>
          </p:cNvPr>
          <p:cNvSpPr txBox="1"/>
          <p:nvPr/>
        </p:nvSpPr>
        <p:spPr>
          <a:xfrm>
            <a:off x="1318437" y="1616149"/>
            <a:ext cx="9389109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IQR Upper Bound</a:t>
            </a:r>
            <a:r>
              <a:rPr lang="en-US" dirty="0"/>
              <a:t> → 93.5 years</a:t>
            </a:r>
          </a:p>
          <a:p>
            <a:endParaRPr lang="en-US" dirty="0"/>
          </a:p>
          <a:p>
            <a:r>
              <a:rPr lang="en-US" b="1" dirty="0"/>
              <a:t>Outliers Detected</a:t>
            </a:r>
            <a:r>
              <a:rPr lang="en-US" dirty="0"/>
              <a:t> → 44 records (ages 94–103)</a:t>
            </a:r>
          </a:p>
          <a:p>
            <a:endParaRPr lang="en-US" dirty="0"/>
          </a:p>
          <a:p>
            <a:r>
              <a:rPr lang="en-US" b="1" dirty="0"/>
              <a:t>Renewal Rates</a:t>
            </a:r>
            <a:r>
              <a:rPr lang="en-US" dirty="0"/>
              <a:t> → Outliers: </a:t>
            </a:r>
            <a:r>
              <a:rPr lang="en-US" b="1" dirty="0"/>
              <a:t>95.45%</a:t>
            </a:r>
            <a:r>
              <a:rPr lang="en-US" dirty="0"/>
              <a:t> vs Non-outliers: </a:t>
            </a:r>
            <a:r>
              <a:rPr lang="en-US" b="1" dirty="0"/>
              <a:t>93.74%</a:t>
            </a:r>
          </a:p>
          <a:p>
            <a:endParaRPr lang="en-US" dirty="0"/>
          </a:p>
          <a:p>
            <a:r>
              <a:rPr lang="en-US" b="1" dirty="0"/>
              <a:t>Interpretation</a:t>
            </a:r>
            <a:r>
              <a:rPr lang="en-US" dirty="0"/>
              <a:t> →</a:t>
            </a:r>
          </a:p>
          <a:p>
            <a:pPr lvl="1"/>
            <a:r>
              <a:rPr lang="en-US" dirty="0"/>
              <a:t>These are realistic elderly customers, not data errors</a:t>
            </a:r>
          </a:p>
          <a:p>
            <a:pPr lvl="1"/>
            <a:r>
              <a:rPr lang="en-US" dirty="0"/>
              <a:t>Density plot of renewal by age shows older customers are </a:t>
            </a:r>
            <a:r>
              <a:rPr lang="en-US" b="1" dirty="0"/>
              <a:t>more likely to renew</a:t>
            </a:r>
            <a:endParaRPr lang="en-US" dirty="0"/>
          </a:p>
          <a:p>
            <a:pPr lvl="1"/>
            <a:r>
              <a:rPr lang="en-US" dirty="0"/>
              <a:t>Renewal rates show </a:t>
            </a:r>
            <a:r>
              <a:rPr lang="en-US" b="1" dirty="0"/>
              <a:t>no adverse effect</a:t>
            </a:r>
            <a:r>
              <a:rPr lang="en-US" dirty="0"/>
              <a:t> → outliers retained</a:t>
            </a:r>
          </a:p>
          <a:p>
            <a:pPr lvl="1"/>
            <a:endParaRPr lang="en-US" dirty="0"/>
          </a:p>
          <a:p>
            <a:r>
              <a:rPr lang="en-US" b="1" dirty="0"/>
              <a:t>Note</a:t>
            </a:r>
            <a:r>
              <a:rPr lang="en-US" dirty="0"/>
              <a:t> →</a:t>
            </a:r>
          </a:p>
          <a:p>
            <a:pPr lvl="1"/>
            <a:r>
              <a:rPr lang="en-US" dirty="0"/>
              <a:t>In real-world insurance, certain policy types may not be offered to very elderly customers</a:t>
            </a:r>
          </a:p>
          <a:p>
            <a:pPr lvl="1"/>
            <a:r>
              <a:rPr lang="en-US" dirty="0"/>
              <a:t>Since </a:t>
            </a:r>
            <a:r>
              <a:rPr lang="en-US" b="1" dirty="0"/>
              <a:t>policy type is not part of our dataset</a:t>
            </a:r>
            <a:r>
              <a:rPr lang="en-US" dirty="0"/>
              <a:t>, we cannot assess this interaction fully</a:t>
            </a:r>
          </a:p>
          <a:p>
            <a:endParaRPr lang="en-US" dirty="0"/>
          </a:p>
        </p:txBody>
      </p:sp>
      <p:pic>
        <p:nvPicPr>
          <p:cNvPr id="5" name="Picture 4" descr="A graph showing the amount of stacked bar&#10;&#10;AI-generated content may be incorrect.">
            <a:extLst>
              <a:ext uri="{FF2B5EF4-FFF2-40B4-BE49-F238E27FC236}">
                <a16:creationId xmlns:a16="http://schemas.microsoft.com/office/drawing/2014/main" id="{92DCC046-92DD-378E-ED3E-B74013A121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4330" y="1146742"/>
            <a:ext cx="4757670" cy="2282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5877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51EC41-3BB0-068C-A443-990E2921C6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0E4ED67-C3DD-4A97-1B7E-3BB2EC8707EB}"/>
              </a:ext>
            </a:extLst>
          </p:cNvPr>
          <p:cNvSpPr txBox="1"/>
          <p:nvPr/>
        </p:nvSpPr>
        <p:spPr>
          <a:xfrm>
            <a:off x="1297172" y="520995"/>
            <a:ext cx="497604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Income Outliers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F30D1-CC4B-90C8-34A9-B9FB1C3F7439}"/>
              </a:ext>
            </a:extLst>
          </p:cNvPr>
          <p:cNvSpPr txBox="1"/>
          <p:nvPr/>
        </p:nvSpPr>
        <p:spPr>
          <a:xfrm>
            <a:off x="1297173" y="1541721"/>
            <a:ext cx="1068572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IQR Bounds</a:t>
            </a:r>
            <a:r>
              <a:rPr lang="en-US" dirty="0"/>
              <a:t> → –108,110 to 468,210</a:t>
            </a:r>
          </a:p>
          <a:p>
            <a:endParaRPr lang="en-US" dirty="0"/>
          </a:p>
          <a:p>
            <a:r>
              <a:rPr lang="en-US" b="1" dirty="0"/>
              <a:t>Outliers Detected</a:t>
            </a:r>
            <a:r>
              <a:rPr lang="en-US" dirty="0"/>
              <a:t> → 3,428 rows (2,233 distinct values) up to 470,040</a:t>
            </a:r>
          </a:p>
          <a:p>
            <a:endParaRPr lang="en-US" dirty="0"/>
          </a:p>
          <a:p>
            <a:r>
              <a:rPr lang="en-US" b="1" dirty="0"/>
              <a:t>Renewal Rates</a:t>
            </a:r>
            <a:r>
              <a:rPr lang="en-US" dirty="0"/>
              <a:t> → Outliers: </a:t>
            </a:r>
            <a:r>
              <a:rPr lang="en-US" b="1" dirty="0"/>
              <a:t>95.22%</a:t>
            </a:r>
            <a:r>
              <a:rPr lang="en-US" dirty="0"/>
              <a:t> vs Non-outliers: </a:t>
            </a:r>
            <a:r>
              <a:rPr lang="en-US" b="1" dirty="0"/>
              <a:t>93.67%</a:t>
            </a:r>
          </a:p>
          <a:p>
            <a:endParaRPr lang="en-US" dirty="0"/>
          </a:p>
          <a:p>
            <a:r>
              <a:rPr lang="en-US" b="1" dirty="0"/>
              <a:t>Interpretation</a:t>
            </a:r>
            <a:r>
              <a:rPr lang="en-US" dirty="0"/>
              <a:t> →</a:t>
            </a:r>
          </a:p>
          <a:p>
            <a:pPr lvl="1"/>
            <a:r>
              <a:rPr lang="en-US" dirty="0"/>
              <a:t>Outliers correspond to </a:t>
            </a:r>
            <a:r>
              <a:rPr lang="en-US" b="1" dirty="0"/>
              <a:t>very high-income customers</a:t>
            </a:r>
          </a:p>
          <a:p>
            <a:pPr lvl="1"/>
            <a:r>
              <a:rPr lang="en-US" b="1" dirty="0"/>
              <a:t>High-income customers (right tail)</a:t>
            </a:r>
            <a:r>
              <a:rPr lang="en-US" dirty="0"/>
              <a:t> show a stronger </a:t>
            </a:r>
            <a:r>
              <a:rPr lang="en-US" b="1" dirty="0"/>
              <a:t>renewal tendency</a:t>
            </a:r>
            <a:r>
              <a:rPr lang="en-US" dirty="0"/>
              <a:t> compared to lower-income 	customers.</a:t>
            </a:r>
          </a:p>
          <a:p>
            <a:pPr lvl="1"/>
            <a:r>
              <a:rPr lang="en-US" dirty="0"/>
              <a:t>These customers show </a:t>
            </a:r>
            <a:r>
              <a:rPr lang="en-US" b="1" dirty="0"/>
              <a:t>higher renewal loyalty</a:t>
            </a:r>
            <a:endParaRPr lang="en-US" dirty="0"/>
          </a:p>
          <a:p>
            <a:pPr lvl="1"/>
            <a:r>
              <a:rPr lang="en-US" dirty="0"/>
              <a:t>Outliers retained as they are </a:t>
            </a:r>
          </a:p>
          <a:p>
            <a:pPr lvl="1"/>
            <a:r>
              <a:rPr lang="en-US" b="1" dirty="0"/>
              <a:t>business-relevant segments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 descr="A green line graph with white text&#10;&#10;AI-generated content may be incorrect.">
            <a:extLst>
              <a:ext uri="{FF2B5EF4-FFF2-40B4-BE49-F238E27FC236}">
                <a16:creationId xmlns:a16="http://schemas.microsoft.com/office/drawing/2014/main" id="{6D4CEC7E-FBD0-2DF9-6766-4102CB5977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377" y="4333724"/>
            <a:ext cx="5757623" cy="2356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7755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0B1E69-95B6-2924-E8FA-48D4FB58A4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93CFF11-5DBD-67D0-1BD4-E07D8A967E9F}"/>
              </a:ext>
            </a:extLst>
          </p:cNvPr>
          <p:cNvSpPr txBox="1"/>
          <p:nvPr/>
        </p:nvSpPr>
        <p:spPr>
          <a:xfrm>
            <a:off x="1248032" y="580768"/>
            <a:ext cx="542757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Premium Outliers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32EC13-5334-8D3D-B6F5-D65924150F80}"/>
              </a:ext>
            </a:extLst>
          </p:cNvPr>
          <p:cNvSpPr txBox="1"/>
          <p:nvPr/>
        </p:nvSpPr>
        <p:spPr>
          <a:xfrm>
            <a:off x="1248032" y="1720840"/>
            <a:ext cx="793188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IQR Upper Bound</a:t>
            </a:r>
            <a:r>
              <a:rPr lang="en-US" dirty="0"/>
              <a:t> → 26,400</a:t>
            </a:r>
          </a:p>
          <a:p>
            <a:endParaRPr lang="en-US" dirty="0"/>
          </a:p>
          <a:p>
            <a:r>
              <a:rPr lang="en-US" b="1" dirty="0"/>
              <a:t>Outliers Detected</a:t>
            </a:r>
            <a:r>
              <a:rPr lang="en-US" dirty="0"/>
              <a:t> → 4,523 rows (16 distinct values)</a:t>
            </a:r>
          </a:p>
          <a:p>
            <a:endParaRPr lang="en-US" dirty="0"/>
          </a:p>
          <a:p>
            <a:r>
              <a:rPr lang="en-US" b="1" dirty="0"/>
              <a:t>Pattern Observed</a:t>
            </a:r>
            <a:r>
              <a:rPr lang="en-US" dirty="0"/>
              <a:t> → Structured increments (28,500 → 30,600 → … → 60,000)</a:t>
            </a:r>
          </a:p>
          <a:p>
            <a:endParaRPr lang="en-US" dirty="0"/>
          </a:p>
          <a:p>
            <a:r>
              <a:rPr lang="en-US" b="1" dirty="0"/>
              <a:t>Renewal Rates</a:t>
            </a:r>
            <a:r>
              <a:rPr lang="en-US" dirty="0"/>
              <a:t> → Outliers: </a:t>
            </a:r>
            <a:r>
              <a:rPr lang="en-US" b="1" dirty="0"/>
              <a:t>95.49%</a:t>
            </a:r>
            <a:r>
              <a:rPr lang="en-US" dirty="0"/>
              <a:t> vs Non-outliers: </a:t>
            </a:r>
            <a:r>
              <a:rPr lang="en-US" b="1" dirty="0"/>
              <a:t>93.64%</a:t>
            </a:r>
          </a:p>
          <a:p>
            <a:endParaRPr lang="en-US" dirty="0"/>
          </a:p>
          <a:p>
            <a:r>
              <a:rPr lang="en-US" b="1" dirty="0"/>
              <a:t>Conclusion</a:t>
            </a:r>
            <a:r>
              <a:rPr lang="en-US" dirty="0"/>
              <a:t> →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These are valid premium brackets for </a:t>
            </a:r>
            <a:r>
              <a:rPr lang="en-US" b="1" dirty="0"/>
              <a:t>high-value policies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No adverse impact on renewal → </a:t>
            </a:r>
            <a:r>
              <a:rPr lang="en-US" b="1" dirty="0"/>
              <a:t>outliers retained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1237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AE2FA7-94D2-82EA-911C-4DDEED5193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5B43E8E-830E-E712-5908-ADBB7F730A30}"/>
              </a:ext>
            </a:extLst>
          </p:cNvPr>
          <p:cNvSpPr txBox="1"/>
          <p:nvPr/>
        </p:nvSpPr>
        <p:spPr>
          <a:xfrm>
            <a:off x="723014" y="191385"/>
            <a:ext cx="109858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Number of Premiums Paid – Outliers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403748-D7D4-875D-4F20-0869E4305544}"/>
              </a:ext>
            </a:extLst>
          </p:cNvPr>
          <p:cNvSpPr txBox="1"/>
          <p:nvPr/>
        </p:nvSpPr>
        <p:spPr>
          <a:xfrm>
            <a:off x="1020725" y="1467293"/>
            <a:ext cx="780429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IQR Upper Bound</a:t>
            </a:r>
            <a:r>
              <a:rPr lang="en-US" dirty="0"/>
              <a:t> → 24.5 premiums</a:t>
            </a:r>
          </a:p>
          <a:p>
            <a:endParaRPr lang="en-US" dirty="0"/>
          </a:p>
          <a:p>
            <a:r>
              <a:rPr lang="en-US" b="1" dirty="0"/>
              <a:t>Outliers Detected</a:t>
            </a:r>
            <a:r>
              <a:rPr lang="en-US" dirty="0"/>
              <a:t> → 1,426 rows (34 distinct values), up to 60 premiums</a:t>
            </a:r>
          </a:p>
          <a:p>
            <a:endParaRPr lang="en-US" dirty="0"/>
          </a:p>
          <a:p>
            <a:r>
              <a:rPr lang="en-US" b="1" dirty="0"/>
              <a:t>Renewal Rates</a:t>
            </a:r>
            <a:r>
              <a:rPr lang="en-US" dirty="0"/>
              <a:t> → Outliers: </a:t>
            </a:r>
            <a:r>
              <a:rPr lang="en-US" b="1" dirty="0"/>
              <a:t>93.13%</a:t>
            </a:r>
            <a:r>
              <a:rPr lang="en-US" dirty="0"/>
              <a:t> vs Non-outliers: </a:t>
            </a:r>
            <a:r>
              <a:rPr lang="en-US" b="1" dirty="0"/>
              <a:t>93.75%</a:t>
            </a:r>
          </a:p>
          <a:p>
            <a:endParaRPr lang="en-US" dirty="0"/>
          </a:p>
          <a:p>
            <a:r>
              <a:rPr lang="en-US" b="1" dirty="0"/>
              <a:t>Interpretation</a:t>
            </a:r>
            <a:r>
              <a:rPr lang="en-US" dirty="0"/>
              <a:t> →</a:t>
            </a:r>
          </a:p>
          <a:p>
            <a:pPr lvl="1"/>
            <a:r>
              <a:rPr lang="en-US" b="1" dirty="0"/>
              <a:t>Outliers represent long-tenured, loyal policyholders</a:t>
            </a:r>
          </a:p>
          <a:p>
            <a:pPr lvl="1"/>
            <a:r>
              <a:rPr lang="en-US" dirty="0"/>
              <a:t>Renewal behavior is consistent with rest of population</a:t>
            </a:r>
          </a:p>
          <a:p>
            <a:pPr lvl="1"/>
            <a:r>
              <a:rPr lang="en-US" dirty="0"/>
              <a:t>Outliers retained as they provide valuable information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54011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1FFD46-FDEE-3CEB-F224-D819EEBDC7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3721753-68C9-C83B-CF0A-4359A24944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917" y="4572489"/>
            <a:ext cx="7119615" cy="158104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BB317E5-2B26-243E-1BDA-8A2CBCB74D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533" y="1681343"/>
            <a:ext cx="7367797" cy="168666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AB197FD-B5AB-CC45-FFE5-95D5C28F44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254" y="3200554"/>
            <a:ext cx="6413244" cy="13595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02E6E0D-68ED-2095-EEF5-0283A960D7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8117" y="2319408"/>
            <a:ext cx="2912812" cy="346355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8448E0-F7DA-CF1F-BABB-71CADA88C0E1}"/>
              </a:ext>
            </a:extLst>
          </p:cNvPr>
          <p:cNvSpPr txBox="1"/>
          <p:nvPr/>
        </p:nvSpPr>
        <p:spPr>
          <a:xfrm>
            <a:off x="914400" y="737301"/>
            <a:ext cx="71196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/>
              <a:t>Industry Evidence</a:t>
            </a:r>
          </a:p>
        </p:txBody>
      </p:sp>
    </p:spTree>
    <p:extLst>
      <p:ext uri="{BB962C8B-B14F-4D97-AF65-F5344CB8AC3E}">
        <p14:creationId xmlns:p14="http://schemas.microsoft.com/office/powerpoint/2010/main" val="37590995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BCA3E3-F1CF-85DA-59CC-7041D533C2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D5C45C3-9A9E-AEFE-123C-8E2AD3122B32}"/>
              </a:ext>
            </a:extLst>
          </p:cNvPr>
          <p:cNvSpPr txBox="1"/>
          <p:nvPr/>
        </p:nvSpPr>
        <p:spPr>
          <a:xfrm>
            <a:off x="634274" y="235756"/>
            <a:ext cx="857786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Logical Consistency Checks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C22D45-A6CE-C579-A064-29D6B9313E40}"/>
              </a:ext>
            </a:extLst>
          </p:cNvPr>
          <p:cNvSpPr txBox="1"/>
          <p:nvPr/>
        </p:nvSpPr>
        <p:spPr>
          <a:xfrm>
            <a:off x="1330502" y="1159086"/>
            <a:ext cx="983511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Late Payments vs Premiums Paid</a:t>
            </a:r>
          </a:p>
          <a:p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242 rows (~0.3%) recorded </a:t>
            </a:r>
            <a:r>
              <a:rPr lang="en-US" b="1" dirty="0"/>
              <a:t>more late payments than premiums paid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Example: Customer with 2 premiums but 6 late payments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Indicates data recording issues or unrealistic behavior</a:t>
            </a:r>
          </a:p>
          <a:p>
            <a:endParaRPr lang="en-US" dirty="0"/>
          </a:p>
          <a:p>
            <a:r>
              <a:rPr lang="en-US" b="1" dirty="0"/>
              <a:t>Premiums Paid vs Age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Some records showed </a:t>
            </a:r>
            <a:r>
              <a:rPr lang="en-US" b="1" dirty="0"/>
              <a:t>premiums paid greater than customer’s age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Unrealistic under the assumption of </a:t>
            </a:r>
            <a:r>
              <a:rPr lang="en-US" b="1" dirty="0"/>
              <a:t>yearly premium cycle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Suggests potential anomalies in reporting or data entry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46922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BA133C-4228-B80C-1F04-F45242C961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7802789-909C-45FF-4B7A-B6B59415DF73}"/>
              </a:ext>
            </a:extLst>
          </p:cNvPr>
          <p:cNvSpPr txBox="1"/>
          <p:nvPr/>
        </p:nvSpPr>
        <p:spPr>
          <a:xfrm>
            <a:off x="479154" y="638016"/>
            <a:ext cx="731376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Extreme Late Payment Behavior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183 customers (~0.23%)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had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≥6 late payments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across any lateness bucket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Out of these:</a:t>
            </a:r>
          </a:p>
          <a:p>
            <a:pPr marL="91440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92 renewed (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50.3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%)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	91 did not renew (49.7%)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Renewal rate ≈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50%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, unlike the population average of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~95%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Such cases behave like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noise/random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, not consistent patterns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For churn modeling:</a:t>
            </a:r>
          </a:p>
          <a:p>
            <a:pPr marL="91440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Removing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92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renewed records (~0.12%)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improves clarity</a:t>
            </a:r>
          </a:p>
          <a:p>
            <a:pPr marL="91440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Treating ≥6 late payments as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high churn risk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is logical and business-aligned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2963E78-0EB8-DCC5-8C4B-E0016664F2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4776" y="2900174"/>
            <a:ext cx="4557224" cy="295677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C9F8275-9477-C446-525F-1854BFD2D629}"/>
              </a:ext>
            </a:extLst>
          </p:cNvPr>
          <p:cNvSpPr txBox="1"/>
          <p:nvPr/>
        </p:nvSpPr>
        <p:spPr>
          <a:xfrm>
            <a:off x="1053987" y="5285239"/>
            <a:ext cx="1113801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KNN Neighbor Analysis (excluding lateness &amp; target):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For these extreme renewed cases, the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average neighbor lateness &lt; 0.5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Confirms they are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very different from their peer group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Strengthens the case that these records are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anomalies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B84BD5-0672-8E6A-D4BC-396F9A7073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2917" y="207169"/>
            <a:ext cx="4103076" cy="2693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0883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DBCAB49-098F-706C-1FC2-BFBA35E42C77}"/>
              </a:ext>
            </a:extLst>
          </p:cNvPr>
          <p:cNvSpPr txBox="1"/>
          <p:nvPr/>
        </p:nvSpPr>
        <p:spPr>
          <a:xfrm>
            <a:off x="1022555" y="5220929"/>
            <a:ext cx="972410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Having addressed </a:t>
            </a:r>
            <a:r>
              <a:rPr lang="en-US" b="1" dirty="0"/>
              <a:t>data quality and logical consistency</a:t>
            </a:r>
            <a:r>
              <a:rPr lang="en-US" dirty="0"/>
              <a:t>,</a:t>
            </a:r>
          </a:p>
          <a:p>
            <a:endParaRPr lang="en-US" dirty="0"/>
          </a:p>
          <a:p>
            <a:r>
              <a:rPr lang="en-US" dirty="0"/>
              <a:t>We now focus on exploring </a:t>
            </a:r>
            <a:r>
              <a:rPr lang="en-US" b="1" dirty="0"/>
              <a:t>patterns, distributions, correlations, and feature relationships</a:t>
            </a:r>
          </a:p>
          <a:p>
            <a:endParaRPr lang="en-US" dirty="0"/>
          </a:p>
          <a:p>
            <a:r>
              <a:rPr lang="en-US" dirty="0"/>
              <a:t>Aim → uncover signals that explain </a:t>
            </a:r>
            <a:r>
              <a:rPr lang="en-US" b="1" dirty="0"/>
              <a:t>renewal vs non-renewal</a:t>
            </a:r>
            <a:endParaRPr lang="en-US" dirty="0"/>
          </a:p>
          <a:p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5B1F6D-0661-5139-9A3E-D55C4A154FB2}"/>
              </a:ext>
            </a:extLst>
          </p:cNvPr>
          <p:cNvSpPr txBox="1"/>
          <p:nvPr/>
        </p:nvSpPr>
        <p:spPr>
          <a:xfrm>
            <a:off x="324465" y="267696"/>
            <a:ext cx="906534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/>
              <a:t>Exploratory Data Analysis (EDA)</a:t>
            </a:r>
          </a:p>
        </p:txBody>
      </p:sp>
      <p:pic>
        <p:nvPicPr>
          <p:cNvPr id="2" name="Picture 1" descr="A magnifying glass over a cloud with icons&#10;&#10;AI-generated content may be incorrect.">
            <a:extLst>
              <a:ext uri="{FF2B5EF4-FFF2-40B4-BE49-F238E27FC236}">
                <a16:creationId xmlns:a16="http://schemas.microsoft.com/office/drawing/2014/main" id="{F8EA13EF-9AFE-2897-3402-CFC99EAB4D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6330" y="1002027"/>
            <a:ext cx="4676552" cy="4069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8315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FED46C-0C4E-F84A-F8CA-C77E7DBD94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CDAB887-0CF3-4FB5-3C4A-0FEDAE90D438}"/>
              </a:ext>
            </a:extLst>
          </p:cNvPr>
          <p:cNvSpPr txBox="1"/>
          <p:nvPr/>
        </p:nvSpPr>
        <p:spPr>
          <a:xfrm>
            <a:off x="616689" y="244549"/>
            <a:ext cx="52004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Class Imbalance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F8CFE1-3A10-37C2-0BCE-70A308EC8A0D}"/>
              </a:ext>
            </a:extLst>
          </p:cNvPr>
          <p:cNvSpPr txBox="1"/>
          <p:nvPr/>
        </p:nvSpPr>
        <p:spPr>
          <a:xfrm>
            <a:off x="829340" y="1573619"/>
            <a:ext cx="983511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Observation</a:t>
            </a:r>
            <a:r>
              <a:rPr lang="en-US" dirty="0"/>
              <a:t> → Dataset is highly imbalanced: </a:t>
            </a:r>
            <a:r>
              <a:rPr lang="en-US" b="1" dirty="0"/>
              <a:t>~93% renewals vs 7% non-renewals</a:t>
            </a:r>
          </a:p>
          <a:p>
            <a:endParaRPr lang="en-US" dirty="0"/>
          </a:p>
          <a:p>
            <a:r>
              <a:rPr lang="en-US" b="1" dirty="0"/>
              <a:t>Risk</a:t>
            </a:r>
            <a:r>
              <a:rPr lang="en-US" dirty="0"/>
              <a:t> → Training directly would bias models toward the majority class (renewals)</a:t>
            </a:r>
          </a:p>
          <a:p>
            <a:endParaRPr lang="en-US" dirty="0"/>
          </a:p>
          <a:p>
            <a:r>
              <a:rPr lang="en-US" b="1" dirty="0"/>
              <a:t>Mitigation Strategies</a:t>
            </a:r>
            <a:endParaRPr lang="en-US" dirty="0"/>
          </a:p>
          <a:p>
            <a:r>
              <a:rPr lang="en-US" b="1" dirty="0"/>
              <a:t>	Tree-based models</a:t>
            </a:r>
            <a:r>
              <a:rPr lang="en-US" dirty="0"/>
              <a:t> → Used </a:t>
            </a:r>
            <a:r>
              <a:rPr lang="en-US" b="1" dirty="0"/>
              <a:t>class weights</a:t>
            </a:r>
            <a:r>
              <a:rPr lang="en-US" dirty="0"/>
              <a:t> to counter imbalance</a:t>
            </a:r>
          </a:p>
          <a:p>
            <a:endParaRPr lang="en-US" b="1" dirty="0"/>
          </a:p>
          <a:p>
            <a:r>
              <a:rPr lang="en-US" b="1" dirty="0"/>
              <a:t>Statistical models</a:t>
            </a:r>
            <a:r>
              <a:rPr lang="en-US" dirty="0"/>
              <a:t>  </a:t>
            </a:r>
          </a:p>
          <a:p>
            <a:r>
              <a:rPr lang="en-US" dirty="0"/>
              <a:t>	Applied </a:t>
            </a:r>
            <a:r>
              <a:rPr lang="en-US" b="1" dirty="0"/>
              <a:t>SMOTE/ADASYN oversampling</a:t>
            </a:r>
            <a:r>
              <a:rPr lang="en-US" dirty="0"/>
              <a:t> to generate synthetic minority samples</a:t>
            </a:r>
          </a:p>
          <a:p>
            <a:endParaRPr lang="en-US" b="1" dirty="0"/>
          </a:p>
          <a:p>
            <a:r>
              <a:rPr lang="en-US" b="1" dirty="0"/>
              <a:t>Evaluation Metrics</a:t>
            </a:r>
          </a:p>
          <a:p>
            <a:r>
              <a:rPr lang="en-US" dirty="0"/>
              <a:t>	Accuracy alone is misleading</a:t>
            </a:r>
          </a:p>
          <a:p>
            <a:r>
              <a:rPr lang="en-US" dirty="0"/>
              <a:t>	Use </a:t>
            </a:r>
            <a:r>
              <a:rPr lang="en-US" b="1" dirty="0"/>
              <a:t>Balanced Accuracy, F1-score, and PR-AUC</a:t>
            </a:r>
            <a:r>
              <a:rPr lang="en-US" dirty="0"/>
              <a:t> to ensure performance reflects minority 		class capture</a:t>
            </a:r>
          </a:p>
          <a:p>
            <a:endParaRPr lang="en-US" dirty="0"/>
          </a:p>
        </p:txBody>
      </p:sp>
      <p:pic>
        <p:nvPicPr>
          <p:cNvPr id="5" name="Picture 4" descr="A graph of a number of classes&#10;&#10;AI-generated content may be incorrect.">
            <a:extLst>
              <a:ext uri="{FF2B5EF4-FFF2-40B4-BE49-F238E27FC236}">
                <a16:creationId xmlns:a16="http://schemas.microsoft.com/office/drawing/2014/main" id="{C927B0A6-4D02-2CE5-C754-D5D954AB18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7075" y="1957589"/>
            <a:ext cx="2876775" cy="1828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7750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7ED4A5-3698-DEBD-56CA-0B351FF63F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F42937F-9571-A293-5B1D-253B1135189A}"/>
              </a:ext>
            </a:extLst>
          </p:cNvPr>
          <p:cNvSpPr txBox="1"/>
          <p:nvPr/>
        </p:nvSpPr>
        <p:spPr>
          <a:xfrm>
            <a:off x="138224" y="180753"/>
            <a:ext cx="11063478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500" dirty="0"/>
              <a:t>Residence Area Type and sourcing channels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38354B-1865-D13E-ADB8-3CA058E69986}"/>
              </a:ext>
            </a:extLst>
          </p:cNvPr>
          <p:cNvSpPr txBox="1"/>
          <p:nvPr/>
        </p:nvSpPr>
        <p:spPr>
          <a:xfrm>
            <a:off x="264041" y="1403498"/>
            <a:ext cx="1183581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Exploratory Analysis</a:t>
            </a:r>
            <a:endParaRPr lang="en-US" dirty="0"/>
          </a:p>
          <a:p>
            <a:r>
              <a:rPr lang="en-US" dirty="0"/>
              <a:t>	Renewal rates nearly identical for </a:t>
            </a:r>
            <a:r>
              <a:rPr lang="en-US" b="1" dirty="0"/>
              <a:t>Urban vs Rural</a:t>
            </a:r>
            <a:r>
              <a:rPr lang="en-US" dirty="0"/>
              <a:t> customers</a:t>
            </a:r>
          </a:p>
          <a:p>
            <a:r>
              <a:rPr lang="en-US" dirty="0"/>
              <a:t>	Suggests very </a:t>
            </a:r>
            <a:r>
              <a:rPr lang="en-US" b="1" dirty="0"/>
              <a:t>minimal predictive power</a:t>
            </a:r>
            <a:endParaRPr lang="en-US" dirty="0"/>
          </a:p>
          <a:p>
            <a:r>
              <a:rPr lang="en-US" b="1" dirty="0"/>
              <a:t>Multivariate Interaction</a:t>
            </a:r>
            <a:endParaRPr lang="en-US" dirty="0"/>
          </a:p>
          <a:p>
            <a:r>
              <a:rPr lang="en-US" dirty="0"/>
              <a:t>	Tested interactions with </a:t>
            </a:r>
            <a:r>
              <a:rPr lang="en-US" b="1" dirty="0"/>
              <a:t>premium, age, income, late payments, underwriting score, and sourcing channel</a:t>
            </a:r>
            <a:endParaRPr lang="en-US" dirty="0"/>
          </a:p>
          <a:p>
            <a:r>
              <a:rPr lang="en-US" dirty="0"/>
              <a:t>	Differences in renewal rates remained negligible (</a:t>
            </a:r>
            <a:r>
              <a:rPr lang="en-US" b="1" dirty="0"/>
              <a:t>&lt;3%</a:t>
            </a:r>
            <a:r>
              <a:rPr lang="en-US" dirty="0"/>
              <a:t>)</a:t>
            </a:r>
          </a:p>
          <a:p>
            <a:r>
              <a:rPr lang="en-US" b="1" dirty="0"/>
              <a:t>Conclusion</a:t>
            </a:r>
            <a:endParaRPr lang="en-US" dirty="0"/>
          </a:p>
          <a:p>
            <a:r>
              <a:rPr lang="en-US" b="1" dirty="0"/>
              <a:t>	Tree-based models</a:t>
            </a:r>
            <a:r>
              <a:rPr lang="en-US" dirty="0"/>
              <a:t> → Feature can be retained (automatically down-weighted if weak)</a:t>
            </a:r>
          </a:p>
          <a:p>
            <a:r>
              <a:rPr lang="en-US" b="1" dirty="0"/>
              <a:t>	Statistical models</a:t>
            </a:r>
            <a:r>
              <a:rPr lang="en-US" dirty="0"/>
              <a:t> → Safe to drop to reduce noise and improve model stability</a:t>
            </a:r>
          </a:p>
          <a:p>
            <a:endParaRPr lang="en-US" dirty="0"/>
          </a:p>
        </p:txBody>
      </p:sp>
      <p:pic>
        <p:nvPicPr>
          <p:cNvPr id="3" name="Picture 2" descr="A graph of a number of different colored squares&#10;&#10;AI-generated content may be incorrect.">
            <a:extLst>
              <a:ext uri="{FF2B5EF4-FFF2-40B4-BE49-F238E27FC236}">
                <a16:creationId xmlns:a16="http://schemas.microsoft.com/office/drawing/2014/main" id="{FC311947-9A0E-3D85-FCE6-075EF3ECA7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709" y="4094649"/>
            <a:ext cx="4051300" cy="2719705"/>
          </a:xfrm>
          <a:prstGeom prst="rect">
            <a:avLst/>
          </a:prstGeom>
        </p:spPr>
      </p:pic>
      <p:pic>
        <p:nvPicPr>
          <p:cNvPr id="4" name="Picture 3" descr="A graph of a bar chart&#10;&#10;AI-generated content may be incorrect.">
            <a:extLst>
              <a:ext uri="{FF2B5EF4-FFF2-40B4-BE49-F238E27FC236}">
                <a16:creationId xmlns:a16="http://schemas.microsoft.com/office/drawing/2014/main" id="{8E67B94A-D343-03F9-0FBD-EEF18AB51E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2820" y="3949234"/>
            <a:ext cx="4368800" cy="2865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4781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9F3222-696B-15F1-A9B0-D85E595DCC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8B89EE3-2BF8-DBF5-DBF7-0085BDB4F441}"/>
              </a:ext>
            </a:extLst>
          </p:cNvPr>
          <p:cNvSpPr txBox="1"/>
          <p:nvPr/>
        </p:nvSpPr>
        <p:spPr>
          <a:xfrm>
            <a:off x="563526" y="871871"/>
            <a:ext cx="74659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Higher late payment counts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→ strongly associated with non-renewal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F76BD4-50B4-D1C8-DB57-5964C5EB1B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655" y="1613859"/>
            <a:ext cx="7772400" cy="2099193"/>
          </a:xfrm>
          <a:prstGeom prst="rect">
            <a:avLst/>
          </a:prstGeom>
        </p:spPr>
      </p:pic>
      <p:pic>
        <p:nvPicPr>
          <p:cNvPr id="3" name="Picture 2" descr="A screenshot of a graph&#10;&#10;AI-generated content may be incorrect.">
            <a:extLst>
              <a:ext uri="{FF2B5EF4-FFF2-40B4-BE49-F238E27FC236}">
                <a16:creationId xmlns:a16="http://schemas.microsoft.com/office/drawing/2014/main" id="{5079A2DD-E714-40C5-19EE-1A4B891AD9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5977" y="3659802"/>
            <a:ext cx="3839307" cy="3198197"/>
          </a:xfrm>
          <a:prstGeom prst="rect">
            <a:avLst/>
          </a:prstGeom>
        </p:spPr>
      </p:pic>
      <p:pic>
        <p:nvPicPr>
          <p:cNvPr id="2" name="Picture 1" descr="A graph with green bars&#10;&#10;AI-generated content may be incorrect.">
            <a:extLst>
              <a:ext uri="{FF2B5EF4-FFF2-40B4-BE49-F238E27FC236}">
                <a16:creationId xmlns:a16="http://schemas.microsoft.com/office/drawing/2014/main" id="{A98E94CC-C0C2-179B-62A6-00C1E9008C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4992" y="3977637"/>
            <a:ext cx="6443021" cy="2880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8774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A5CEA1-464E-FE2A-A85D-3A15E17590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93482AA-CFAC-D308-8A34-37BAE257E518}"/>
              </a:ext>
            </a:extLst>
          </p:cNvPr>
          <p:cNvSpPr txBox="1"/>
          <p:nvPr/>
        </p:nvSpPr>
        <p:spPr>
          <a:xfrm>
            <a:off x="532143" y="1048025"/>
            <a:ext cx="105989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b="1" dirty="0"/>
              <a:t>Heavy overlap between </a:t>
            </a:r>
            <a:r>
              <a:rPr lang="en-US" b="1" dirty="0" err="1"/>
              <a:t>renewers</a:t>
            </a:r>
            <a:r>
              <a:rPr lang="en-US" b="1" dirty="0"/>
              <a:t> and non-</a:t>
            </a:r>
            <a:r>
              <a:rPr lang="en-US" b="1" dirty="0" err="1"/>
              <a:t>renewers</a:t>
            </a:r>
            <a:r>
              <a:rPr lang="en-US" b="1" dirty="0"/>
              <a:t> across most features</a:t>
            </a:r>
          </a:p>
          <a:p>
            <a:pPr lvl="1"/>
            <a:r>
              <a:rPr lang="en-US" b="1" dirty="0">
                <a:solidFill>
                  <a:prstClr val="black"/>
                </a:solidFill>
              </a:rPr>
              <a:t>% Premium Paid by Cash/Credit</a:t>
            </a:r>
            <a:r>
              <a:rPr lang="en-US" dirty="0">
                <a:solidFill>
                  <a:prstClr val="black"/>
                </a:solidFill>
              </a:rPr>
              <a:t> → clearer separation, with non-</a:t>
            </a:r>
            <a:r>
              <a:rPr lang="en-US" dirty="0" err="1">
                <a:solidFill>
                  <a:prstClr val="black"/>
                </a:solidFill>
              </a:rPr>
              <a:t>renewers</a:t>
            </a:r>
            <a:r>
              <a:rPr lang="en-US" dirty="0">
                <a:solidFill>
                  <a:prstClr val="black"/>
                </a:solidFill>
              </a:rPr>
              <a:t> peaking at higher values</a:t>
            </a:r>
          </a:p>
          <a:p>
            <a:pPr lvl="1"/>
            <a:endParaRPr lang="en-US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85ECBE-C9FA-101F-F375-CC637D21A903}"/>
              </a:ext>
            </a:extLst>
          </p:cNvPr>
          <p:cNvSpPr txBox="1"/>
          <p:nvPr/>
        </p:nvSpPr>
        <p:spPr>
          <a:xfrm>
            <a:off x="956930" y="124695"/>
            <a:ext cx="43578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/>
              <a:t>Density Plots</a:t>
            </a:r>
            <a:endParaRPr lang="en-US" sz="5400" dirty="0"/>
          </a:p>
        </p:txBody>
      </p:sp>
      <p:pic>
        <p:nvPicPr>
          <p:cNvPr id="6" name="Picture 5" descr="A group of graphs on a white background&#10;&#10;AI-generated content may be incorrect.">
            <a:extLst>
              <a:ext uri="{FF2B5EF4-FFF2-40B4-BE49-F238E27FC236}">
                <a16:creationId xmlns:a16="http://schemas.microsoft.com/office/drawing/2014/main" id="{3C8577A7-3279-65A0-2977-F1B3FD2C4A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5987" y="1971355"/>
            <a:ext cx="9740025" cy="4213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4807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A75915-08B8-F4CD-6E60-DF5FCF16D5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AD8BD91-0857-C598-4504-EBF64B009ED8}"/>
              </a:ext>
            </a:extLst>
          </p:cNvPr>
          <p:cNvSpPr txBox="1"/>
          <p:nvPr/>
        </p:nvSpPr>
        <p:spPr>
          <a:xfrm>
            <a:off x="1193935" y="838131"/>
            <a:ext cx="9129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Higher income</a:t>
            </a:r>
            <a:r>
              <a:rPr lang="en-US" dirty="0"/>
              <a:t>, </a:t>
            </a:r>
            <a:r>
              <a:rPr lang="en-US" b="1" dirty="0"/>
              <a:t>more premiums paid</a:t>
            </a:r>
            <a:r>
              <a:rPr lang="en-US" dirty="0"/>
              <a:t>, and </a:t>
            </a:r>
            <a:r>
              <a:rPr lang="en-US" b="1" dirty="0"/>
              <a:t>older age</a:t>
            </a:r>
            <a:r>
              <a:rPr lang="en-US" dirty="0"/>
              <a:t> → positively associated with renewal</a:t>
            </a:r>
          </a:p>
        </p:txBody>
      </p:sp>
      <p:pic>
        <p:nvPicPr>
          <p:cNvPr id="4" name="Picture 3" descr="A group of green and blue bars&#10;&#10;AI-generated content may be incorrect.">
            <a:extLst>
              <a:ext uri="{FF2B5EF4-FFF2-40B4-BE49-F238E27FC236}">
                <a16:creationId xmlns:a16="http://schemas.microsoft.com/office/drawing/2014/main" id="{0BB4EFA2-84FC-099E-B072-807290D976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8583" y="1471290"/>
            <a:ext cx="8494379" cy="5006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2915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EDDD05-278C-6FD0-F4E7-E9FD34CF5A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B2F66A0-FBD1-7327-8DDE-1B8961F934DD}"/>
              </a:ext>
            </a:extLst>
          </p:cNvPr>
          <p:cNvSpPr txBox="1"/>
          <p:nvPr/>
        </p:nvSpPr>
        <p:spPr>
          <a:xfrm>
            <a:off x="385485" y="117759"/>
            <a:ext cx="1095812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PCA Projection – Customer Renewal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8C291A-ABA2-DDE3-93A7-D39059AF5C9C}"/>
              </a:ext>
            </a:extLst>
          </p:cNvPr>
          <p:cNvSpPr txBox="1"/>
          <p:nvPr/>
        </p:nvSpPr>
        <p:spPr>
          <a:xfrm>
            <a:off x="482201" y="1298444"/>
            <a:ext cx="11527386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2D &amp; 3D PCA plots</a:t>
            </a:r>
            <a:r>
              <a:rPr lang="en-US" dirty="0"/>
              <a:t> show </a:t>
            </a:r>
            <a:r>
              <a:rPr lang="en-US" b="1" dirty="0"/>
              <a:t>substantial overlap</a:t>
            </a:r>
            <a:r>
              <a:rPr lang="en-US" dirty="0"/>
              <a:t> between </a:t>
            </a:r>
            <a:r>
              <a:rPr lang="en-US" dirty="0" err="1"/>
              <a:t>renewers</a:t>
            </a:r>
            <a:r>
              <a:rPr lang="en-US" dirty="0"/>
              <a:t> (1) and non-</a:t>
            </a:r>
            <a:r>
              <a:rPr lang="en-US" dirty="0" err="1"/>
              <a:t>renewers</a:t>
            </a:r>
            <a:r>
              <a:rPr lang="en-US" dirty="0"/>
              <a:t> (0).</a:t>
            </a:r>
          </a:p>
          <a:p>
            <a:r>
              <a:rPr lang="en-US" dirty="0"/>
              <a:t>Indicates that </a:t>
            </a:r>
            <a:r>
              <a:rPr lang="en-US" b="1" dirty="0"/>
              <a:t>dominant variance directions</a:t>
            </a:r>
            <a:r>
              <a:rPr lang="en-US" dirty="0"/>
              <a:t> in the data do not cleanly separate the classes.</a:t>
            </a:r>
          </a:p>
          <a:p>
            <a:r>
              <a:rPr lang="en-US" dirty="0"/>
              <a:t>Renewal behavior is driven by </a:t>
            </a:r>
            <a:r>
              <a:rPr lang="en-US" b="1" dirty="0"/>
              <a:t>complex, non-linear feature interactions</a:t>
            </a:r>
            <a:r>
              <a:rPr lang="en-US" dirty="0"/>
              <a:t>, not simple variance.</a:t>
            </a:r>
          </a:p>
          <a:p>
            <a:endParaRPr lang="en-US" b="1" dirty="0"/>
          </a:p>
          <a:p>
            <a:r>
              <a:rPr lang="en-US" b="1" dirty="0"/>
              <a:t>Implication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Linear models relying only on variance (e.g., plain Logistic Regression without interactions) may underperform.</a:t>
            </a:r>
          </a:p>
          <a:p>
            <a:pPr lvl="1"/>
            <a:r>
              <a:rPr lang="en-US" b="1" dirty="0"/>
              <a:t>Tree-based ensembles</a:t>
            </a:r>
            <a:r>
              <a:rPr lang="en-US" dirty="0"/>
              <a:t> (Random Forest, </a:t>
            </a:r>
            <a:r>
              <a:rPr lang="en-US" dirty="0" err="1"/>
              <a:t>XGBoost</a:t>
            </a:r>
            <a:r>
              <a:rPr lang="en-US" dirty="0"/>
              <a:t>, Gradient Boosting) </a:t>
            </a:r>
          </a:p>
          <a:p>
            <a:pPr lvl="1"/>
            <a:r>
              <a:rPr lang="en-US" dirty="0"/>
              <a:t>and other non-linear algorithms are better suited to capture these interactions.</a:t>
            </a:r>
          </a:p>
          <a:p>
            <a:endParaRPr lang="en-US" dirty="0"/>
          </a:p>
        </p:txBody>
      </p:sp>
      <p:pic>
        <p:nvPicPr>
          <p:cNvPr id="2" name="Picture 1" descr="A graph of a pyramid of blue and green balls&#10;&#10;AI-generated content may be incorrect.">
            <a:extLst>
              <a:ext uri="{FF2B5EF4-FFF2-40B4-BE49-F238E27FC236}">
                <a16:creationId xmlns:a16="http://schemas.microsoft.com/office/drawing/2014/main" id="{CC6D24DD-F06F-73E0-650C-A6DFC50AD1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0761" y="3529263"/>
            <a:ext cx="3513397" cy="3207258"/>
          </a:xfrm>
          <a:prstGeom prst="rect">
            <a:avLst/>
          </a:prstGeom>
        </p:spPr>
      </p:pic>
      <p:pic>
        <p:nvPicPr>
          <p:cNvPr id="3" name="Picture 2" descr="A graph showing a diagram of a customer&#10;&#10;AI-generated content may be incorrect.">
            <a:extLst>
              <a:ext uri="{FF2B5EF4-FFF2-40B4-BE49-F238E27FC236}">
                <a16:creationId xmlns:a16="http://schemas.microsoft.com/office/drawing/2014/main" id="{04AD980D-715F-8BF5-A791-7DA009590B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031" y="3653449"/>
            <a:ext cx="3880749" cy="3083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8165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5061CE-A9D8-440A-2863-822FBD11E6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4DFA511-0AD2-DE51-1FFB-9F7A918EE135}"/>
              </a:ext>
            </a:extLst>
          </p:cNvPr>
          <p:cNvSpPr txBox="1"/>
          <p:nvPr/>
        </p:nvSpPr>
        <p:spPr>
          <a:xfrm>
            <a:off x="568411" y="197708"/>
            <a:ext cx="761022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Overall EDA Conclusions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594CE0-897B-533E-44F3-5986C580673A}"/>
              </a:ext>
            </a:extLst>
          </p:cNvPr>
          <p:cNvSpPr txBox="1"/>
          <p:nvPr/>
        </p:nvSpPr>
        <p:spPr>
          <a:xfrm>
            <a:off x="358346" y="1309816"/>
            <a:ext cx="1104694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US" b="1" dirty="0"/>
              <a:t>Class Imbalance</a:t>
            </a:r>
            <a:r>
              <a:rPr lang="en-US" dirty="0"/>
              <a:t> → 93% renewals vs 7% non-renewals; requires resampling/weighting</a:t>
            </a:r>
          </a:p>
          <a:p>
            <a:endParaRPr lang="en-US" dirty="0"/>
          </a:p>
          <a:p>
            <a:r>
              <a:rPr lang="en-US" b="1" dirty="0"/>
              <a:t>Feature Correlations</a:t>
            </a:r>
            <a:r>
              <a:rPr lang="en-US" dirty="0"/>
              <a:t> →</a:t>
            </a:r>
          </a:p>
          <a:p>
            <a:pPr lvl="1"/>
            <a:r>
              <a:rPr lang="en-US" dirty="0"/>
              <a:t>Negative: % Premium Paid by Cash/Credit, Late Payments</a:t>
            </a:r>
          </a:p>
          <a:p>
            <a:pPr lvl="1"/>
            <a:r>
              <a:rPr lang="en-US" dirty="0"/>
              <a:t>Positive: Age, Underwriting Score, Premium</a:t>
            </a:r>
          </a:p>
          <a:p>
            <a:pPr lvl="1"/>
            <a:r>
              <a:rPr lang="en-US" dirty="0"/>
              <a:t>No single dominant predictor → predictive strength from </a:t>
            </a:r>
            <a:r>
              <a:rPr lang="en-US" b="1" dirty="0"/>
              <a:t>combined weak signals</a:t>
            </a:r>
          </a:p>
          <a:p>
            <a:pPr lvl="1"/>
            <a:endParaRPr lang="en-US" dirty="0"/>
          </a:p>
          <a:p>
            <a:r>
              <a:rPr lang="en-US" b="1" dirty="0"/>
              <a:t>Categorical Feature (Residence Area Type)</a:t>
            </a:r>
            <a:r>
              <a:rPr lang="en-US" dirty="0"/>
              <a:t> → Minimal impact on renewal, low predictive power</a:t>
            </a:r>
          </a:p>
          <a:p>
            <a:endParaRPr lang="en-US" dirty="0"/>
          </a:p>
          <a:p>
            <a:r>
              <a:rPr lang="en-US" b="1" dirty="0"/>
              <a:t>Density Plots</a:t>
            </a:r>
            <a:r>
              <a:rPr lang="en-US" dirty="0"/>
              <a:t> → Higher income, more premiums, older customers renew more; late payments strongly linked to 	non-renewal</a:t>
            </a:r>
          </a:p>
          <a:p>
            <a:endParaRPr lang="en-US" dirty="0"/>
          </a:p>
          <a:p>
            <a:r>
              <a:rPr lang="en-US" b="1" dirty="0"/>
              <a:t>PCA Visualization</a:t>
            </a:r>
            <a:r>
              <a:rPr lang="en-US" dirty="0"/>
              <a:t> → Strong overlap between classes; renewal driven by </a:t>
            </a:r>
            <a:r>
              <a:rPr lang="en-US" b="1" dirty="0"/>
              <a:t>non-linear feature interactions</a:t>
            </a:r>
          </a:p>
          <a:p>
            <a:endParaRPr lang="en-US" dirty="0"/>
          </a:p>
          <a:p>
            <a:r>
              <a:rPr lang="en-US" b="1" dirty="0"/>
              <a:t>Modeling Implication</a:t>
            </a:r>
            <a:r>
              <a:rPr lang="en-US" dirty="0"/>
              <a:t> → Tree-based ensembles best suited to capture these relationships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72398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64AF8E-D98F-E37D-C344-AB74FA375A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8145D54-A6CB-1751-C9D5-D68C9898B79A}"/>
              </a:ext>
            </a:extLst>
          </p:cNvPr>
          <p:cNvSpPr txBox="1"/>
          <p:nvPr/>
        </p:nvSpPr>
        <p:spPr>
          <a:xfrm>
            <a:off x="914400" y="737301"/>
            <a:ext cx="71196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/>
              <a:t>Industry Evidence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858350C-01F1-22E3-F4B0-87AEDBB6BC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254" y="1581025"/>
            <a:ext cx="7772400" cy="16991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7D15EAA-1BED-081E-2213-C77F568E5F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3039292"/>
            <a:ext cx="7772400" cy="15521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B610D77-0D8B-9719-9B1F-0AFB5273F7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" y="4478518"/>
            <a:ext cx="7772400" cy="1561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1847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E2C6B5-6ACE-0CC1-9924-0D229F269B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B92226D-9FCA-634C-F628-1F7240E6B7FF}"/>
              </a:ext>
            </a:extLst>
          </p:cNvPr>
          <p:cNvSpPr txBox="1"/>
          <p:nvPr/>
        </p:nvSpPr>
        <p:spPr>
          <a:xfrm>
            <a:off x="716692" y="210065"/>
            <a:ext cx="892872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Feature Engineering (Applied)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B561A3-FB92-582C-2EAD-02AC2DDCD4E1}"/>
              </a:ext>
            </a:extLst>
          </p:cNvPr>
          <p:cNvSpPr txBox="1"/>
          <p:nvPr/>
        </p:nvSpPr>
        <p:spPr>
          <a:xfrm>
            <a:off x="716692" y="4272677"/>
            <a:ext cx="11215763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Transformations Applied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Converted </a:t>
            </a:r>
            <a:r>
              <a:rPr lang="en-US" dirty="0" err="1"/>
              <a:t>age_in_days</a:t>
            </a:r>
            <a:r>
              <a:rPr lang="en-US" dirty="0"/>
              <a:t> → </a:t>
            </a:r>
            <a:r>
              <a:rPr lang="en-US" dirty="0" err="1"/>
              <a:t>age_in_years</a:t>
            </a:r>
            <a:r>
              <a:rPr lang="en-US" dirty="0"/>
              <a:t> for interpretability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One-hot encoding for categorical features (</a:t>
            </a:r>
            <a:r>
              <a:rPr lang="en-US" dirty="0" err="1"/>
              <a:t>sourcing_channel</a:t>
            </a:r>
            <a:r>
              <a:rPr lang="en-US" dirty="0"/>
              <a:t>, </a:t>
            </a:r>
            <a:r>
              <a:rPr lang="en-US" dirty="0" err="1"/>
              <a:t>residence_area_type</a:t>
            </a:r>
            <a:r>
              <a:rPr lang="en-US" dirty="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Normalized continuous features (Income, Premium, Age, Underwriting Score) for scale-sensitive models</a:t>
            </a:r>
          </a:p>
          <a:p>
            <a:pPr lvl="1"/>
            <a:endParaRPr lang="en-US" dirty="0"/>
          </a:p>
          <a:p>
            <a:r>
              <a:rPr lang="en-US" b="1" dirty="0"/>
              <a:t>Conclusion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These steps made raw data more interpretable and model-friendly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Ensured compatibility with both statistical and tree-based algorithms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F8B857-1CC4-571F-9879-7756F0F00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4200" y="1175462"/>
            <a:ext cx="5594797" cy="3007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0056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FB5177-14FE-6CEC-E9C8-BF338268F8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2C0AE36-7FB5-E3D8-1289-5D9EF88D3BD9}"/>
              </a:ext>
            </a:extLst>
          </p:cNvPr>
          <p:cNvSpPr txBox="1"/>
          <p:nvPr/>
        </p:nvSpPr>
        <p:spPr>
          <a:xfrm>
            <a:off x="222421" y="358346"/>
            <a:ext cx="1199559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/>
              <a:t>Feature Engineering (New derived features)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F0FA64-D262-5CF1-6342-125EAD53539A}"/>
              </a:ext>
            </a:extLst>
          </p:cNvPr>
          <p:cNvSpPr txBox="1"/>
          <p:nvPr/>
        </p:nvSpPr>
        <p:spPr>
          <a:xfrm>
            <a:off x="326653" y="1203868"/>
            <a:ext cx="1107115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Premium–Income Related Features</a:t>
            </a:r>
          </a:p>
          <a:p>
            <a:endParaRPr lang="en-US" dirty="0"/>
          </a:p>
          <a:p>
            <a:pPr lvl="1"/>
            <a:r>
              <a:rPr lang="en-US" b="1" dirty="0" err="1"/>
              <a:t>premium_to_income</a:t>
            </a:r>
            <a:r>
              <a:rPr lang="en-US" dirty="0"/>
              <a:t> — Ratio of one installment (premium) to income.</a:t>
            </a:r>
            <a:endParaRPr lang="en-US" sz="1400" dirty="0"/>
          </a:p>
          <a:p>
            <a:pPr lvl="1"/>
            <a:r>
              <a:rPr lang="en-US" b="1" dirty="0" err="1"/>
              <a:t>total_premium_paid</a:t>
            </a:r>
            <a:r>
              <a:rPr lang="en-US" dirty="0"/>
              <a:t> — Total premiums paid to date.</a:t>
            </a:r>
            <a:endParaRPr lang="en-US" sz="1400" dirty="0"/>
          </a:p>
          <a:p>
            <a:pPr lvl="1"/>
            <a:r>
              <a:rPr lang="en-US" b="1" dirty="0" err="1"/>
              <a:t>total_premium_to_income</a:t>
            </a:r>
            <a:r>
              <a:rPr lang="en-US" dirty="0"/>
              <a:t> — Cumulative premium payments as a proportion of income </a:t>
            </a:r>
            <a:r>
              <a:rPr lang="en-US" b="1" dirty="0"/>
              <a:t>Conclusion</a:t>
            </a:r>
          </a:p>
          <a:p>
            <a:pPr lvl="1"/>
            <a:endParaRPr lang="en-US" b="1" dirty="0"/>
          </a:p>
          <a:p>
            <a:pPr lvl="1"/>
            <a:endParaRPr lang="en-US" b="1" dirty="0"/>
          </a:p>
          <a:p>
            <a:pPr lvl="1"/>
            <a:endParaRPr lang="en-US" dirty="0"/>
          </a:p>
          <a:p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F576179-D1EF-F7CF-3486-B4B3FE5E18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9548477"/>
              </p:ext>
            </p:extLst>
          </p:nvPr>
        </p:nvGraphicFramePr>
        <p:xfrm>
          <a:off x="2496310" y="3016171"/>
          <a:ext cx="5937250" cy="3200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54225">
                  <a:extLst>
                    <a:ext uri="{9D8B030D-6E8A-4147-A177-3AD203B41FA5}">
                      <a16:colId xmlns:a16="http://schemas.microsoft.com/office/drawing/2014/main" val="1048835969"/>
                    </a:ext>
                  </a:extLst>
                </a:gridCol>
                <a:gridCol w="1543050">
                  <a:extLst>
                    <a:ext uri="{9D8B030D-6E8A-4147-A177-3AD203B41FA5}">
                      <a16:colId xmlns:a16="http://schemas.microsoft.com/office/drawing/2014/main" val="3885926298"/>
                    </a:ext>
                  </a:extLst>
                </a:gridCol>
                <a:gridCol w="2339975">
                  <a:extLst>
                    <a:ext uri="{9D8B030D-6E8A-4147-A177-3AD203B41FA5}">
                      <a16:colId xmlns:a16="http://schemas.microsoft.com/office/drawing/2014/main" val="230841450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>
                        <a:buNone/>
                      </a:pPr>
                      <a:r>
                        <a:rPr lang="en-US" sz="1500" kern="100" dirty="0">
                          <a:effectLst/>
                        </a:rPr>
                        <a:t>Feature</a:t>
                      </a:r>
                      <a:endParaRPr lang="en-US" sz="1200" kern="100" dirty="0"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buNone/>
                      </a:pPr>
                      <a:r>
                        <a:rPr lang="en-US" sz="1500" kern="100">
                          <a:effectLst/>
                        </a:rPr>
                        <a:t>Correlation with Renewal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buNone/>
                      </a:pPr>
                      <a:r>
                        <a:rPr lang="en-US" sz="1500" kern="100">
                          <a:effectLst/>
                        </a:rPr>
                        <a:t>Insight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752247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buNone/>
                      </a:pPr>
                      <a:r>
                        <a:rPr lang="en-US" sz="1500" kern="100">
                          <a:effectLst/>
                        </a:rPr>
                        <a:t>premium_to_income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buNone/>
                      </a:pPr>
                      <a:r>
                        <a:rPr lang="en-US" sz="1500" kern="100">
                          <a:effectLst/>
                        </a:rPr>
                        <a:t>–0.01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buNone/>
                      </a:pPr>
                      <a:r>
                        <a:rPr lang="en-US" sz="1500" kern="100">
                          <a:effectLst/>
                        </a:rPr>
                        <a:t>No significant relationship; affordability does not influence renewal decisions.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52872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buNone/>
                      </a:pPr>
                      <a:r>
                        <a:rPr lang="en-US" sz="1500" kern="100">
                          <a:effectLst/>
                        </a:rPr>
                        <a:t>total_premium_paid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buNone/>
                      </a:pPr>
                      <a:r>
                        <a:rPr lang="en-US" sz="1500" kern="100">
                          <a:effectLst/>
                        </a:rPr>
                        <a:t>+0.02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buNone/>
                      </a:pPr>
                      <a:r>
                        <a:rPr lang="en-US" sz="1500" kern="100">
                          <a:effectLst/>
                        </a:rPr>
                        <a:t>Very weak positive relationship; effectively neutral in predictive strength.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803803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buNone/>
                      </a:pPr>
                      <a:r>
                        <a:rPr lang="en-US" sz="1500" kern="100">
                          <a:effectLst/>
                        </a:rPr>
                        <a:t>total_premium_to_income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buNone/>
                      </a:pPr>
                      <a:r>
                        <a:rPr lang="en-US" sz="1500" kern="100">
                          <a:effectLst/>
                        </a:rPr>
                        <a:t>~0.00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buNone/>
                      </a:pPr>
                      <a:r>
                        <a:rPr lang="en-US" sz="1500" kern="100" dirty="0">
                          <a:effectLst/>
                        </a:rPr>
                        <a:t>No measurable impact; cumulative payment-to-income ratio is not a renewal driver.</a:t>
                      </a:r>
                      <a:endParaRPr lang="en-US" sz="1200" kern="100" dirty="0"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130653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480042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>
          <a:extLst>
            <a:ext uri="{FF2B5EF4-FFF2-40B4-BE49-F238E27FC236}">
              <a16:creationId xmlns:a16="http://schemas.microsoft.com/office/drawing/2014/main" id="{56FCA0D4-B644-6685-8785-DE80D2CA8C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935ABBE-84DD-35B7-6D9E-D54366218C65}"/>
              </a:ext>
            </a:extLst>
          </p:cNvPr>
          <p:cNvSpPr txBox="1"/>
          <p:nvPr/>
        </p:nvSpPr>
        <p:spPr>
          <a:xfrm>
            <a:off x="222421" y="358346"/>
            <a:ext cx="1199559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/>
              <a:t>Feature Engineering (New derived features)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C50553-3BA7-126D-1530-20BC1E44350E}"/>
              </a:ext>
            </a:extLst>
          </p:cNvPr>
          <p:cNvSpPr txBox="1"/>
          <p:nvPr/>
        </p:nvSpPr>
        <p:spPr>
          <a:xfrm>
            <a:off x="326653" y="1203868"/>
            <a:ext cx="11071150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Late Payment Related Features</a:t>
            </a:r>
          </a:p>
          <a:p>
            <a:endParaRPr lang="en-US" dirty="0"/>
          </a:p>
          <a:p>
            <a:pPr lvl="1"/>
            <a:r>
              <a:rPr lang="en-US" b="1" dirty="0" err="1"/>
              <a:t>total_late_payments</a:t>
            </a:r>
            <a:r>
              <a:rPr lang="en-US" dirty="0"/>
              <a:t> — Total late payments across all time windows (3–6m, 6–12m, &gt;12m).</a:t>
            </a:r>
            <a:endParaRPr lang="en-US" sz="1400" dirty="0"/>
          </a:p>
          <a:p>
            <a:pPr lvl="1"/>
            <a:r>
              <a:rPr lang="en-US" b="1" dirty="0" err="1"/>
              <a:t>late_payment_ratio</a:t>
            </a:r>
            <a:r>
              <a:rPr lang="en-US" dirty="0"/>
              <a:t> — Proportion of total late payments relative to total premiums paid.</a:t>
            </a:r>
          </a:p>
          <a:p>
            <a:pPr lvl="1"/>
            <a:endParaRPr lang="en-US" sz="1400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01C0ACEA-B155-A564-B979-F3FF3729EC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763004"/>
              </p:ext>
            </p:extLst>
          </p:nvPr>
        </p:nvGraphicFramePr>
        <p:xfrm>
          <a:off x="1174272" y="2611990"/>
          <a:ext cx="9375911" cy="335051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243965">
                  <a:extLst>
                    <a:ext uri="{9D8B030D-6E8A-4147-A177-3AD203B41FA5}">
                      <a16:colId xmlns:a16="http://schemas.microsoft.com/office/drawing/2014/main" val="1048835969"/>
                    </a:ext>
                  </a:extLst>
                </a:gridCol>
                <a:gridCol w="2436734">
                  <a:extLst>
                    <a:ext uri="{9D8B030D-6E8A-4147-A177-3AD203B41FA5}">
                      <a16:colId xmlns:a16="http://schemas.microsoft.com/office/drawing/2014/main" val="3885926298"/>
                    </a:ext>
                  </a:extLst>
                </a:gridCol>
                <a:gridCol w="3695212">
                  <a:extLst>
                    <a:ext uri="{9D8B030D-6E8A-4147-A177-3AD203B41FA5}">
                      <a16:colId xmlns:a16="http://schemas.microsoft.com/office/drawing/2014/main" val="2308414506"/>
                    </a:ext>
                  </a:extLst>
                </a:gridCol>
              </a:tblGrid>
              <a:tr h="478645">
                <a:tc>
                  <a:txBody>
                    <a:bodyPr/>
                    <a:lstStyle/>
                    <a:p>
                      <a:pPr marL="0" marR="0">
                        <a:buNone/>
                      </a:pPr>
                      <a:r>
                        <a:rPr lang="en-US" sz="1500" kern="100" dirty="0">
                          <a:effectLst/>
                        </a:rPr>
                        <a:t>Feature</a:t>
                      </a:r>
                      <a:endParaRPr lang="en-US" sz="1200" kern="100" dirty="0"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buNone/>
                      </a:pPr>
                      <a:r>
                        <a:rPr lang="en-US" sz="1500" kern="100">
                          <a:effectLst/>
                        </a:rPr>
                        <a:t>Correlation with Renewal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buNone/>
                      </a:pPr>
                      <a:r>
                        <a:rPr lang="en-US" sz="1500" kern="100">
                          <a:effectLst/>
                        </a:rPr>
                        <a:t>Insight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75224717"/>
                  </a:ext>
                </a:extLst>
              </a:tr>
              <a:tr h="1435935">
                <a:tc>
                  <a:txBody>
                    <a:bodyPr/>
                    <a:lstStyle/>
                    <a:p>
                      <a:pPr marL="0" marR="0">
                        <a:buNone/>
                      </a:pPr>
                      <a:r>
                        <a:rPr lang="en-US" sz="1600" b="1" dirty="0" err="1"/>
                        <a:t>total_late_payments</a:t>
                      </a:r>
                      <a:r>
                        <a:rPr lang="en-US" sz="1600" dirty="0"/>
                        <a:t> </a:t>
                      </a:r>
                      <a:endParaRPr lang="en-US" sz="1200" kern="100" dirty="0"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buNone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–0.35</a:t>
                      </a:r>
                      <a:r>
                        <a:rPr lang="en-US" sz="1600" dirty="0">
                          <a:effectLst/>
                        </a:rPr>
                        <a:t> </a:t>
                      </a:r>
                      <a:endParaRPr lang="en-US" sz="1200" kern="100" dirty="0"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buNone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Moderate negative correlation; more late payments are associated with lower renewal likelihood.</a:t>
                      </a:r>
                      <a:r>
                        <a:rPr lang="en-US" sz="1600" dirty="0">
                          <a:effectLst/>
                        </a:rPr>
                        <a:t> </a:t>
                      </a:r>
                      <a:endParaRPr lang="en-US" sz="1200" kern="100" dirty="0"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52872748"/>
                  </a:ext>
                </a:extLst>
              </a:tr>
              <a:tr h="1435935">
                <a:tc>
                  <a:txBody>
                    <a:bodyPr/>
                    <a:lstStyle/>
                    <a:p>
                      <a:pPr marL="0" marR="0">
                        <a:buNone/>
                      </a:pPr>
                      <a:r>
                        <a:rPr lang="en-US" sz="1600" b="1" dirty="0" err="1"/>
                        <a:t>late_payment_ratio</a:t>
                      </a:r>
                      <a:endParaRPr lang="en-US" sz="1200" kern="100" dirty="0"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buNone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–0.34</a:t>
                      </a:r>
                      <a:r>
                        <a:rPr lang="en-US" sz="1600" dirty="0">
                          <a:effectLst/>
                        </a:rPr>
                        <a:t> </a:t>
                      </a:r>
                      <a:endParaRPr lang="en-US" sz="1200" kern="100" dirty="0"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buNone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Moderate negative correlation; frequent late payers are less likely to renew their policies.</a:t>
                      </a:r>
                      <a:r>
                        <a:rPr lang="en-US" sz="1600" dirty="0">
                          <a:effectLst/>
                        </a:rPr>
                        <a:t> </a:t>
                      </a:r>
                      <a:endParaRPr lang="en-US" sz="1200" kern="100" dirty="0"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803803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509451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9CB676-927A-9529-FA95-6EA14EB1DA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11EF6F6-08F5-E78B-E43A-99CB2D2F1CC3}"/>
              </a:ext>
            </a:extLst>
          </p:cNvPr>
          <p:cNvSpPr txBox="1"/>
          <p:nvPr/>
        </p:nvSpPr>
        <p:spPr>
          <a:xfrm>
            <a:off x="222421" y="358346"/>
            <a:ext cx="59538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Modeling Summary</a:t>
            </a:r>
            <a:endParaRPr lang="en-US" sz="5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E8B05A-F87B-BE79-16E1-463E67FEDC5C}"/>
              </a:ext>
            </a:extLst>
          </p:cNvPr>
          <p:cNvSpPr txBox="1"/>
          <p:nvPr/>
        </p:nvSpPr>
        <p:spPr>
          <a:xfrm>
            <a:off x="420128" y="1519881"/>
            <a:ext cx="10293179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Objective</a:t>
            </a:r>
            <a:br>
              <a:rPr lang="en-US" dirty="0"/>
            </a:br>
            <a:r>
              <a:rPr lang="en-US" dirty="0"/>
              <a:t>The goal is to build a robust classification model to </a:t>
            </a:r>
            <a:r>
              <a:rPr lang="en-US" b="1" dirty="0"/>
              <a:t>predict the likelihood of non-renewal </a:t>
            </a:r>
            <a:r>
              <a:rPr lang="en-US" dirty="0"/>
              <a:t>(customer churn), enabling insurers to proactively engage at-risk customers and improve retention.</a:t>
            </a:r>
          </a:p>
          <a:p>
            <a:endParaRPr lang="en-US" dirty="0"/>
          </a:p>
          <a:p>
            <a:r>
              <a:rPr lang="en-US" b="1" dirty="0"/>
              <a:t>Modeling Approach</a:t>
            </a:r>
            <a:br>
              <a:rPr lang="en-US" dirty="0"/>
            </a:br>
            <a:r>
              <a:rPr lang="en-US" dirty="0"/>
              <a:t>We are following a consistent pipeline across all models:</a:t>
            </a:r>
          </a:p>
          <a:p>
            <a:r>
              <a:rPr lang="en-US" dirty="0"/>
              <a:t>Preprocessing and feature engineering (age conversion, one-hot encoding, normalization)</a:t>
            </a:r>
          </a:p>
          <a:p>
            <a:r>
              <a:rPr lang="en-US" dirty="0"/>
              <a:t>Addressing class imbalance (Class Weights, SMOTE/ADASYN)</a:t>
            </a:r>
          </a:p>
          <a:p>
            <a:r>
              <a:rPr lang="en-US" dirty="0"/>
              <a:t>Splitting dataset using </a:t>
            </a:r>
            <a:r>
              <a:rPr lang="en-US" b="1" dirty="0" err="1"/>
              <a:t>train_test_split</a:t>
            </a:r>
            <a:r>
              <a:rPr lang="en-US" b="1" dirty="0"/>
              <a:t>() with stratification</a:t>
            </a:r>
            <a:r>
              <a:rPr lang="en-US" dirty="0"/>
              <a:t> to preserve class ratios</a:t>
            </a:r>
          </a:p>
          <a:p>
            <a:r>
              <a:rPr lang="en-US" dirty="0"/>
              <a:t>Training multiple classifiers: </a:t>
            </a:r>
            <a:r>
              <a:rPr lang="en-US" b="1" dirty="0"/>
              <a:t>Logistic Regression, Random Forest, </a:t>
            </a:r>
            <a:r>
              <a:rPr lang="en-US" b="1" dirty="0" err="1"/>
              <a:t>XGBoost</a:t>
            </a:r>
            <a:r>
              <a:rPr lang="en-US" b="1" dirty="0"/>
              <a:t>, SVM, Neural Networks</a:t>
            </a:r>
            <a:endParaRPr lang="en-US" dirty="0"/>
          </a:p>
          <a:p>
            <a:r>
              <a:rPr lang="en-US" dirty="0"/>
              <a:t>Evaluating models with metrics suited for imbalance and churn capture</a:t>
            </a:r>
          </a:p>
          <a:p>
            <a:endParaRPr lang="en-US" b="1" dirty="0"/>
          </a:p>
          <a:p>
            <a:r>
              <a:rPr lang="en-US" b="1" dirty="0"/>
              <a:t>Evaluation Metrics</a:t>
            </a:r>
            <a:endParaRPr lang="en-US" dirty="0"/>
          </a:p>
          <a:p>
            <a:r>
              <a:rPr lang="en-US" dirty="0"/>
              <a:t>Accuracy is avoided due to imbalance (~93% renewals vs 7% non-renewals)</a:t>
            </a:r>
          </a:p>
          <a:p>
            <a:r>
              <a:rPr lang="en-US" dirty="0"/>
              <a:t>Focus is on:</a:t>
            </a:r>
          </a:p>
          <a:p>
            <a:pPr lvl="1"/>
            <a:r>
              <a:rPr lang="en-US" b="1" dirty="0"/>
              <a:t>Recall (priority)</a:t>
            </a:r>
            <a:r>
              <a:rPr lang="en-US" dirty="0"/>
              <a:t> → to maximize capture of churners (non-renewals)</a:t>
            </a:r>
          </a:p>
          <a:p>
            <a:pPr lvl="1"/>
            <a:r>
              <a:rPr lang="en-US" b="1" dirty="0"/>
              <a:t>F1-score</a:t>
            </a:r>
            <a:r>
              <a:rPr lang="en-US" dirty="0"/>
              <a:t> → to balance recall &amp; precision</a:t>
            </a:r>
          </a:p>
          <a:p>
            <a:pPr lvl="1"/>
            <a:r>
              <a:rPr lang="en-US" b="1" dirty="0"/>
              <a:t>PR-AUC</a:t>
            </a:r>
            <a:r>
              <a:rPr lang="en-US" dirty="0"/>
              <a:t> → to ensure robustness under imbalance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07350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F4547C-81C5-0B06-21BF-BE4C351D28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B0B5A38-BE50-1293-2325-59035F3843EC}"/>
              </a:ext>
            </a:extLst>
          </p:cNvPr>
          <p:cNvSpPr txBox="1"/>
          <p:nvPr/>
        </p:nvSpPr>
        <p:spPr>
          <a:xfrm>
            <a:off x="673182" y="203799"/>
            <a:ext cx="802354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Dataset Variants Overview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C20BD54-DBE4-303F-86D5-727404545A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7926941"/>
              </p:ext>
            </p:extLst>
          </p:nvPr>
        </p:nvGraphicFramePr>
        <p:xfrm>
          <a:off x="817610" y="1093214"/>
          <a:ext cx="10627932" cy="45593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43786">
                  <a:extLst>
                    <a:ext uri="{9D8B030D-6E8A-4147-A177-3AD203B41FA5}">
                      <a16:colId xmlns:a16="http://schemas.microsoft.com/office/drawing/2014/main" val="1099586452"/>
                    </a:ext>
                  </a:extLst>
                </a:gridCol>
                <a:gridCol w="1455312">
                  <a:extLst>
                    <a:ext uri="{9D8B030D-6E8A-4147-A177-3AD203B41FA5}">
                      <a16:colId xmlns:a16="http://schemas.microsoft.com/office/drawing/2014/main" val="1088956671"/>
                    </a:ext>
                  </a:extLst>
                </a:gridCol>
                <a:gridCol w="6928834">
                  <a:extLst>
                    <a:ext uri="{9D8B030D-6E8A-4147-A177-3AD203B41FA5}">
                      <a16:colId xmlns:a16="http://schemas.microsoft.com/office/drawing/2014/main" val="1836695083"/>
                    </a:ext>
                  </a:extLst>
                </a:gridCol>
              </a:tblGrid>
              <a:tr h="30560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 dirty="0"/>
                        <a:t>Dataset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b="1"/>
                        <a:t># Features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 dirty="0"/>
                        <a:t>Insight / Purpose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00801900"/>
                  </a:ext>
                </a:extLst>
              </a:tr>
              <a:tr h="30560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/>
                        <a:t>base_full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Original feature-engineered dataset used as the baseline before any cleaning or reduction.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8886377"/>
                  </a:ext>
                </a:extLst>
              </a:tr>
              <a:tr h="30560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/>
                        <a:t>clean_full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Cleaned version of base_full with invalid/inconsistent records removed to improve data reliability.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0237803"/>
                  </a:ext>
                </a:extLst>
              </a:tr>
              <a:tr h="30560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/>
                        <a:t>base_reduced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Low-correlation engineered features removed to reduce dimensional complexity while preserving key signal.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5126130"/>
                  </a:ext>
                </a:extLst>
              </a:tr>
              <a:tr h="30560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/>
                        <a:t>clean_reduced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Combines data cleaning and feature reduction to improve dataset consistency and signal quality.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0050646"/>
                  </a:ext>
                </a:extLst>
              </a:tr>
              <a:tr h="30560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/>
                        <a:t>base_reduced_no_cat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Categorical variables with minimal predictive value removed to analyze performance impact without weak categorical signals.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62188025"/>
                  </a:ext>
                </a:extLst>
              </a:tr>
              <a:tr h="99320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/>
                        <a:t>clean_reduced_no_cat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Cleaned version ensuring only meaningful numeric and categorical features remain.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79413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822123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23C243-0B29-4A51-6A82-C88C71F1D2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93DDC00-1775-53B6-FAEC-052077DADCF5}"/>
              </a:ext>
            </a:extLst>
          </p:cNvPr>
          <p:cNvSpPr txBox="1"/>
          <p:nvPr/>
        </p:nvSpPr>
        <p:spPr>
          <a:xfrm>
            <a:off x="673182" y="203799"/>
            <a:ext cx="802354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Dataset Variants Overview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84B9B58-9CE5-46B1-5A7B-E1626AC8E4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3491274"/>
              </p:ext>
            </p:extLst>
          </p:nvPr>
        </p:nvGraphicFramePr>
        <p:xfrm>
          <a:off x="746460" y="1492460"/>
          <a:ext cx="10627932" cy="43385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65686">
                  <a:extLst>
                    <a:ext uri="{9D8B030D-6E8A-4147-A177-3AD203B41FA5}">
                      <a16:colId xmlns:a16="http://schemas.microsoft.com/office/drawing/2014/main" val="1099586452"/>
                    </a:ext>
                  </a:extLst>
                </a:gridCol>
                <a:gridCol w="1455313">
                  <a:extLst>
                    <a:ext uri="{9D8B030D-6E8A-4147-A177-3AD203B41FA5}">
                      <a16:colId xmlns:a16="http://schemas.microsoft.com/office/drawing/2014/main" val="1088956671"/>
                    </a:ext>
                  </a:extLst>
                </a:gridCol>
                <a:gridCol w="6106933">
                  <a:extLst>
                    <a:ext uri="{9D8B030D-6E8A-4147-A177-3AD203B41FA5}">
                      <a16:colId xmlns:a16="http://schemas.microsoft.com/office/drawing/2014/main" val="1836695083"/>
                    </a:ext>
                  </a:extLst>
                </a:gridCol>
              </a:tblGrid>
              <a:tr h="30560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 dirty="0"/>
                        <a:t>Dataset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b="1"/>
                        <a:t># Features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 dirty="0"/>
                        <a:t>Insight / Purpose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00801900"/>
                  </a:ext>
                </a:extLst>
              </a:tr>
              <a:tr h="99320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 dirty="0" err="1"/>
                        <a:t>base_reduced_no_cat_raw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dirty="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Contains </a:t>
                      </a:r>
                      <a:r>
                        <a:rPr lang="en-US" b="1" dirty="0"/>
                        <a:t>only raw (non-engineered)</a:t>
                      </a:r>
                      <a:r>
                        <a:rPr lang="en-US" dirty="0"/>
                        <a:t> features after removing low-signal categorical variables — evaluates performance on pure raw feature space.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7941352"/>
                  </a:ext>
                </a:extLst>
              </a:tr>
              <a:tr h="99320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/>
                        <a:t>clean_reduced_no_cat_raw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Cleaned counterpart of raw-only dataset to isolate effect of data quality on minimal feature space.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81266059"/>
                  </a:ext>
                </a:extLst>
              </a:tr>
              <a:tr h="99320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/>
                        <a:t>base_topcorr_only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Only highest-correlation predictors retained to test performance with a compact, high-signal feature subset.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17484453"/>
                  </a:ext>
                </a:extLst>
              </a:tr>
              <a:tr h="99320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/>
                        <a:t>clean_topcorr_only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Cleaned version of the top-correlation dataset representing the smallest but most reliable signal space.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856924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132871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5340761-BE02-29B8-E006-83FB6BF875F3}"/>
              </a:ext>
            </a:extLst>
          </p:cNvPr>
          <p:cNvSpPr txBox="1"/>
          <p:nvPr/>
        </p:nvSpPr>
        <p:spPr>
          <a:xfrm>
            <a:off x="90153" y="244699"/>
            <a:ext cx="11187550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dirty="0"/>
              <a:t>Flipping the Target Label (Non-Renewal as Positive Class)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57C516-50BF-68EE-4C76-102FFFDBD13E}"/>
              </a:ext>
            </a:extLst>
          </p:cNvPr>
          <p:cNvSpPr txBox="1"/>
          <p:nvPr/>
        </p:nvSpPr>
        <p:spPr>
          <a:xfrm>
            <a:off x="296214" y="1133341"/>
            <a:ext cx="1020006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Why Flip the Label?</a:t>
            </a:r>
            <a:endParaRPr lang="en-US" dirty="0"/>
          </a:p>
          <a:p>
            <a:r>
              <a:rPr lang="en-US" dirty="0"/>
              <a:t>The original dataset encoded:</a:t>
            </a:r>
          </a:p>
          <a:p>
            <a:pPr lvl="1"/>
            <a:r>
              <a:rPr lang="en-US" b="1" dirty="0"/>
              <a:t>1 = Policy Renewed</a:t>
            </a:r>
            <a:endParaRPr lang="en-US" dirty="0"/>
          </a:p>
          <a:p>
            <a:pPr lvl="1"/>
            <a:r>
              <a:rPr lang="en-US" b="1" dirty="0"/>
              <a:t>0 = Policy Not Renewed (Churn)</a:t>
            </a:r>
            <a:endParaRPr lang="en-US" dirty="0"/>
          </a:p>
          <a:p>
            <a:r>
              <a:rPr lang="en-US" dirty="0"/>
              <a:t>But </a:t>
            </a:r>
            <a:r>
              <a:rPr lang="en-US" b="1" dirty="0"/>
              <a:t>non-renewal</a:t>
            </a:r>
            <a:r>
              <a:rPr lang="en-US" dirty="0"/>
              <a:t> is the </a:t>
            </a:r>
            <a:r>
              <a:rPr lang="en-US" b="1" dirty="0"/>
              <a:t>critical business event</a:t>
            </a:r>
            <a:r>
              <a:rPr lang="en-US" dirty="0"/>
              <a:t> we want to detect.</a:t>
            </a:r>
          </a:p>
          <a:p>
            <a:r>
              <a:rPr lang="en-US" dirty="0"/>
              <a:t>So, the target was flipped to make:</a:t>
            </a:r>
          </a:p>
          <a:p>
            <a:pPr lvl="1"/>
            <a:r>
              <a:rPr lang="en-US" b="1" dirty="0"/>
              <a:t>1 = Non-Renewal (Churn / High Risk)</a:t>
            </a:r>
            <a:endParaRPr lang="en-US" dirty="0"/>
          </a:p>
          <a:p>
            <a:pPr lvl="1"/>
            <a:r>
              <a:rPr lang="en-US" b="1" dirty="0"/>
              <a:t>0 = Renewal</a:t>
            </a:r>
            <a:endParaRPr lang="en-US" dirty="0"/>
          </a:p>
          <a:p>
            <a:endParaRPr lang="en-US" dirty="0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F2EFEA4F-A33E-DE8B-5BDF-B4CAECC1F8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4950040"/>
              </p:ext>
            </p:extLst>
          </p:nvPr>
        </p:nvGraphicFramePr>
        <p:xfrm>
          <a:off x="431183" y="3557788"/>
          <a:ext cx="11187549" cy="29556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43082">
                  <a:extLst>
                    <a:ext uri="{9D8B030D-6E8A-4147-A177-3AD203B41FA5}">
                      <a16:colId xmlns:a16="http://schemas.microsoft.com/office/drawing/2014/main" val="1099586452"/>
                    </a:ext>
                  </a:extLst>
                </a:gridCol>
                <a:gridCol w="3618963">
                  <a:extLst>
                    <a:ext uri="{9D8B030D-6E8A-4147-A177-3AD203B41FA5}">
                      <a16:colId xmlns:a16="http://schemas.microsoft.com/office/drawing/2014/main" val="1088956671"/>
                    </a:ext>
                  </a:extLst>
                </a:gridCol>
                <a:gridCol w="4625504">
                  <a:extLst>
                    <a:ext uri="{9D8B030D-6E8A-4147-A177-3AD203B41FA5}">
                      <a16:colId xmlns:a16="http://schemas.microsoft.com/office/drawing/2014/main" val="1836695083"/>
                    </a:ext>
                  </a:extLst>
                </a:gridCol>
              </a:tblGrid>
              <a:tr h="30461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Aspect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Before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After (Flipped)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00801900"/>
                  </a:ext>
                </a:extLst>
              </a:tr>
              <a:tr h="64747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b="1" kern="1200" dirty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Positive Class Meaning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b="1" kern="1200" dirty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Renewal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b="1" kern="120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Churn (Business Focus)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7941352"/>
                  </a:ext>
                </a:extLst>
              </a:tr>
              <a:tr h="64747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b="1" kern="1200" dirty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Model Focus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b="1" kern="1200" dirty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Predict stable customers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b="1" kern="120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Identify customers at risk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81266059"/>
                  </a:ext>
                </a:extLst>
              </a:tr>
              <a:tr h="64747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b="1" kern="120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Interpretation of Recall / Precision / 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b="1" kern="1200" dirty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Confusing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b="1" kern="1200" dirty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Directly measures churn detection performance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17484453"/>
                  </a:ext>
                </a:extLst>
              </a:tr>
              <a:tr h="64747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b="1" kern="120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Code / Evaluation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b="1" kern="1200" dirty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Needs </a:t>
                      </a:r>
                      <a:r>
                        <a:rPr lang="en-US" sz="1800" b="1" kern="1200" dirty="0" err="1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pos_label</a:t>
                      </a:r>
                      <a:r>
                        <a:rPr lang="en-US" sz="1800" b="1" kern="1200" dirty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=0 everywhere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b="1" kern="1200" dirty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Consistent &amp; clean across all models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85692427"/>
                  </a:ext>
                </a:extLst>
              </a:tr>
            </a:tbl>
          </a:graphicData>
        </a:graphic>
      </p:graphicFrame>
      <p:pic>
        <p:nvPicPr>
          <p:cNvPr id="13" name="Picture 12">
            <a:extLst>
              <a:ext uri="{FF2B5EF4-FFF2-40B4-BE49-F238E27FC236}">
                <a16:creationId xmlns:a16="http://schemas.microsoft.com/office/drawing/2014/main" id="{E1E33D67-ECE3-0245-C34A-85FF68C296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6672" y="2426002"/>
            <a:ext cx="4583478" cy="1063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3692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5BCFD8-B0E2-6D1F-7CE7-F1B12F2A71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BF5C48E-6D43-8369-F471-20C868918B45}"/>
              </a:ext>
            </a:extLst>
          </p:cNvPr>
          <p:cNvSpPr txBox="1"/>
          <p:nvPr/>
        </p:nvSpPr>
        <p:spPr>
          <a:xfrm>
            <a:off x="927279" y="489397"/>
            <a:ext cx="930844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/>
              <a:t>Modeling Workflow Overview</a:t>
            </a:r>
          </a:p>
        </p:txBody>
      </p:sp>
      <p:pic>
        <p:nvPicPr>
          <p:cNvPr id="4" name="Picture 3" descr="A diagram of a training process&#10;&#10;AI-generated content may be incorrect.">
            <a:extLst>
              <a:ext uri="{FF2B5EF4-FFF2-40B4-BE49-F238E27FC236}">
                <a16:creationId xmlns:a16="http://schemas.microsoft.com/office/drawing/2014/main" id="{C04FA723-32BE-46A4-2CA1-B32D0DBEE0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8886" y="1587817"/>
            <a:ext cx="8067542" cy="4998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22904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79F796-31A7-38EC-3088-E1C86D648D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AE3D281-33FC-A373-895C-344C5F46AE58}"/>
              </a:ext>
            </a:extLst>
          </p:cNvPr>
          <p:cNvSpPr txBox="1"/>
          <p:nvPr/>
        </p:nvSpPr>
        <p:spPr>
          <a:xfrm>
            <a:off x="785611" y="412124"/>
            <a:ext cx="6498510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500" dirty="0"/>
              <a:t>Data Preparation Pipeline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AA10D6-AC97-6917-50A8-1C3BFFABC5BB}"/>
              </a:ext>
            </a:extLst>
          </p:cNvPr>
          <p:cNvSpPr txBox="1"/>
          <p:nvPr/>
        </p:nvSpPr>
        <p:spPr>
          <a:xfrm>
            <a:off x="528034" y="1305341"/>
            <a:ext cx="10819693" cy="4801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data preparation pipeline was designed to convert raw policy data into </a:t>
            </a:r>
            <a:r>
              <a:rPr lang="en-US" b="1" dirty="0"/>
              <a:t>consistent, model-ready input</a:t>
            </a:r>
            <a:r>
              <a:rPr lang="en-US" dirty="0"/>
              <a:t>, </a:t>
            </a:r>
          </a:p>
          <a:p>
            <a:r>
              <a:rPr lang="en-US" dirty="0"/>
              <a:t>while: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Preventing Data Leakage</a:t>
            </a:r>
            <a:br>
              <a:rPr lang="en-US" dirty="0"/>
            </a:br>
            <a:r>
              <a:rPr lang="en-US" dirty="0"/>
              <a:t>     Ensuring no information from validation or test data influences training.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Maintaining a Uniform Workflow Across All Models</a:t>
            </a:r>
            <a:br>
              <a:rPr lang="en-US" dirty="0"/>
            </a:br>
            <a:r>
              <a:rPr lang="en-US" dirty="0"/>
              <a:t>     The </a:t>
            </a:r>
            <a:r>
              <a:rPr lang="en-US" i="1" dirty="0"/>
              <a:t>exact same preprocessing steps</a:t>
            </a:r>
            <a:r>
              <a:rPr lang="en-US" dirty="0"/>
              <a:t> were applied to Logistic Regression, </a:t>
            </a:r>
          </a:p>
          <a:p>
            <a:r>
              <a:rPr lang="en-US" dirty="0"/>
              <a:t>                          KNN, SVM, </a:t>
            </a:r>
            <a:r>
              <a:rPr lang="en-US" dirty="0" err="1"/>
              <a:t>XGBoost</a:t>
            </a:r>
            <a:r>
              <a:rPr lang="en-US" dirty="0"/>
              <a:t>, Neural Networks, and Ensemble pipelines for </a:t>
            </a:r>
            <a:r>
              <a:rPr lang="en-US" b="1" dirty="0"/>
              <a:t>scientific comparability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Modularized, Reusable Processing Blocks</a:t>
            </a:r>
            <a:r>
              <a:rPr lang="en-US" dirty="0"/>
              <a:t> </a:t>
            </a:r>
          </a:p>
          <a:p>
            <a:r>
              <a:rPr lang="en-US" dirty="0"/>
              <a:t>          Each stage (split → encode → scale → resample → train → evaluate) </a:t>
            </a:r>
          </a:p>
          <a:p>
            <a:pPr lvl="1"/>
            <a:r>
              <a:rPr lang="en-US" dirty="0"/>
              <a:t>              was implemented as a </a:t>
            </a:r>
            <a:r>
              <a:rPr lang="en-US" b="1" dirty="0"/>
              <a:t>reusable function</a:t>
            </a:r>
            <a:r>
              <a:rPr lang="en-US" dirty="0"/>
              <a:t>, enabling:</a:t>
            </a:r>
          </a:p>
          <a:p>
            <a:pPr lvl="1"/>
            <a:r>
              <a:rPr lang="en-US" dirty="0"/>
              <a:t>Quick switching between dataset versions</a:t>
            </a:r>
          </a:p>
          <a:p>
            <a:pPr lvl="1"/>
            <a:r>
              <a:rPr lang="en-US" dirty="0"/>
              <a:t>Consistent treatment across experiments</a:t>
            </a:r>
          </a:p>
          <a:p>
            <a:pPr lvl="1"/>
            <a:r>
              <a:rPr lang="en-US" dirty="0"/>
              <a:t>Repeatable results across iterations and ensemble stages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Ensuring Fair &amp; Unbiased Evaluation</a:t>
            </a:r>
            <a:br>
              <a:rPr lang="en-US" dirty="0"/>
            </a:br>
            <a:r>
              <a:rPr lang="en-US" dirty="0"/>
              <a:t>     So performance differences reflect </a:t>
            </a:r>
            <a:r>
              <a:rPr lang="en-US" i="1" dirty="0"/>
              <a:t>true</a:t>
            </a:r>
            <a:r>
              <a:rPr lang="en-US" dirty="0"/>
              <a:t> model capability, not preprocessing effects.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61796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EBDE72-5C2F-96CF-02BE-6AF5A2B282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DDC9440-6D38-6DD8-5F0E-A02924EAB003}"/>
              </a:ext>
            </a:extLst>
          </p:cNvPr>
          <p:cNvSpPr txBox="1"/>
          <p:nvPr/>
        </p:nvSpPr>
        <p:spPr>
          <a:xfrm>
            <a:off x="605306" y="1313646"/>
            <a:ext cx="10354614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Data Preparation Flow (Leakage-Safe)</a:t>
            </a:r>
          </a:p>
          <a:p>
            <a:pPr lvl="1"/>
            <a:r>
              <a:rPr lang="en-US" b="1" dirty="0"/>
              <a:t>Dataset Split (First Step Before Any Processing)</a:t>
            </a:r>
          </a:p>
          <a:p>
            <a:pPr lvl="1"/>
            <a:r>
              <a:rPr lang="en-US" dirty="0"/>
              <a:t>	We split the dataset into </a:t>
            </a:r>
            <a:r>
              <a:rPr lang="en-US" b="1" dirty="0"/>
              <a:t>Train / Validation / Test</a:t>
            </a:r>
            <a:r>
              <a:rPr lang="en-US" dirty="0"/>
              <a:t> </a:t>
            </a:r>
            <a:r>
              <a:rPr lang="en-US" i="1" dirty="0"/>
              <a:t>before</a:t>
            </a:r>
            <a:r>
              <a:rPr lang="en-US" dirty="0"/>
              <a:t> encoding or scaling.</a:t>
            </a:r>
          </a:p>
          <a:p>
            <a:pPr lvl="1"/>
            <a:r>
              <a:rPr lang="en-US" b="1" dirty="0"/>
              <a:t>Only the training set</a:t>
            </a:r>
            <a:r>
              <a:rPr lang="en-US" dirty="0"/>
              <a:t> is allowed to influence learned transformations.</a:t>
            </a:r>
          </a:p>
          <a:p>
            <a:pPr lvl="1"/>
            <a:r>
              <a:rPr lang="en-US" dirty="0"/>
              <a:t>	Validation and Test are kept untouched until final application.</a:t>
            </a:r>
            <a:br>
              <a:rPr lang="en-US" dirty="0"/>
            </a:br>
            <a:r>
              <a:rPr lang="en-US" b="1" dirty="0"/>
              <a:t>Why:</a:t>
            </a:r>
            <a:br>
              <a:rPr lang="en-US" dirty="0"/>
            </a:br>
            <a:r>
              <a:rPr lang="en-US" dirty="0"/>
              <a:t>	Prevents </a:t>
            </a:r>
            <a:r>
              <a:rPr lang="en-US" i="1" dirty="0"/>
              <a:t>any</a:t>
            </a:r>
            <a:r>
              <a:rPr lang="en-US" dirty="0"/>
              <a:t> statistical signal from the test set leaking into model training, ensuring </a:t>
            </a:r>
            <a:r>
              <a:rPr lang="en-US" b="1" dirty="0"/>
              <a:t>true 	generalization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r>
              <a:rPr lang="en-US" b="1" dirty="0"/>
              <a:t>Categorical Encoding (One-Hot Encoding)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Fit encoder on the training set categories only.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Then </a:t>
            </a:r>
            <a:r>
              <a:rPr lang="en-US" b="1" dirty="0"/>
              <a:t>transform validation and test</a:t>
            </a:r>
            <a:r>
              <a:rPr lang="en-US" dirty="0"/>
              <a:t> using the same category mapping.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Unseen test-time categories are safely handled instead of leaking frequency info.</a:t>
            </a:r>
          </a:p>
          <a:p>
            <a:pPr lvl="1"/>
            <a:br>
              <a:rPr lang="en-US" dirty="0"/>
            </a:br>
            <a:r>
              <a:rPr lang="en-US" b="1" dirty="0"/>
              <a:t>Why:</a:t>
            </a:r>
            <a:br>
              <a:rPr lang="en-US" dirty="0"/>
            </a:br>
            <a:r>
              <a:rPr lang="en-US" dirty="0"/>
              <a:t>Ensures category relationships are </a:t>
            </a:r>
            <a:r>
              <a:rPr lang="en-US" b="1" dirty="0"/>
              <a:t>learned only from training</a:t>
            </a:r>
            <a:r>
              <a:rPr lang="en-US" dirty="0"/>
              <a:t>, preventing hidden distribution leakage into model training.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4444AC-094F-1A5B-80C5-F38988B9362D}"/>
              </a:ext>
            </a:extLst>
          </p:cNvPr>
          <p:cNvSpPr txBox="1"/>
          <p:nvPr/>
        </p:nvSpPr>
        <p:spPr>
          <a:xfrm>
            <a:off x="785611" y="412124"/>
            <a:ext cx="6498510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500" dirty="0"/>
              <a:t>Data Preparation Pipeline</a:t>
            </a:r>
          </a:p>
        </p:txBody>
      </p:sp>
    </p:spTree>
    <p:extLst>
      <p:ext uri="{BB962C8B-B14F-4D97-AF65-F5344CB8AC3E}">
        <p14:creationId xmlns:p14="http://schemas.microsoft.com/office/powerpoint/2010/main" val="42671319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075A6D1-DFC4-03FD-41D1-E0F488DE7B5F}"/>
              </a:ext>
            </a:extLst>
          </p:cNvPr>
          <p:cNvSpPr txBox="1"/>
          <p:nvPr/>
        </p:nvSpPr>
        <p:spPr>
          <a:xfrm>
            <a:off x="637953" y="425302"/>
            <a:ext cx="11132289" cy="5663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/>
              <a:t>What We’re Solving</a:t>
            </a:r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The Need</a:t>
            </a:r>
            <a:br>
              <a:rPr lang="en-US" dirty="0"/>
            </a:br>
            <a:r>
              <a:rPr lang="en-US" sz="1600" dirty="0"/>
              <a:t>For insurance companies, renewals are the foundation of consistent revenue and long-term relationships. Securing renewals ensures both financial stability and stronger customer loyalty.</a:t>
            </a:r>
          </a:p>
          <a:p>
            <a:endParaRPr lang="en-US" dirty="0"/>
          </a:p>
          <a:p>
            <a:r>
              <a:rPr lang="en-US" b="1" dirty="0"/>
              <a:t>The Challenge</a:t>
            </a:r>
            <a:br>
              <a:rPr lang="en-US" dirty="0"/>
            </a:br>
            <a:r>
              <a:rPr lang="en-US" sz="1600" dirty="0"/>
              <a:t>Renewal decisions are often uncertain, influenced by many subtle factors that are hard to anticipate. This unpredictability leads to lost opportunities, declining retention, and weakened trust.</a:t>
            </a:r>
          </a:p>
          <a:p>
            <a:endParaRPr lang="en-US" dirty="0"/>
          </a:p>
          <a:p>
            <a:r>
              <a:rPr lang="en-US" b="1" dirty="0"/>
              <a:t>The Approach</a:t>
            </a:r>
            <a:br>
              <a:rPr lang="en-US" dirty="0"/>
            </a:br>
            <a:r>
              <a:rPr lang="en-US" sz="1600" dirty="0"/>
              <a:t>By applying machine learning to historical patterns, insurers can move from reactive guessing to proactive prediction. This data-driven perspective provides a clearer understanding of renewal behavior.</a:t>
            </a:r>
          </a:p>
          <a:p>
            <a:endParaRPr lang="en-US" dirty="0"/>
          </a:p>
          <a:p>
            <a:r>
              <a:rPr lang="en-US" b="1" dirty="0"/>
              <a:t>The Result</a:t>
            </a:r>
            <a:br>
              <a:rPr lang="en-US" dirty="0"/>
            </a:br>
            <a:r>
              <a:rPr lang="en-US" sz="1600" dirty="0"/>
              <a:t>With reliable predictions, insurers can act early, strengthen engagement, and improve overall retention. This leads to healthier customer relationships and sustainable business growth.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917172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DBCEF5-1DEF-D7D8-722B-0FBED7B17E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1FBAE38-171C-A258-3F31-1A4CBBCEC3C4}"/>
              </a:ext>
            </a:extLst>
          </p:cNvPr>
          <p:cNvSpPr txBox="1"/>
          <p:nvPr/>
        </p:nvSpPr>
        <p:spPr>
          <a:xfrm>
            <a:off x="631064" y="1236373"/>
            <a:ext cx="10354614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Numerical Feature Scaling (</a:t>
            </a:r>
            <a:r>
              <a:rPr lang="en-US" b="1" dirty="0" err="1"/>
              <a:t>StandardScaler</a:t>
            </a:r>
            <a:r>
              <a:rPr lang="en-US" b="1" dirty="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Fit scaler on training numeric features</a:t>
            </a:r>
            <a:r>
              <a:rPr lang="en-US" dirty="0"/>
              <a:t> (computes training mean &amp; std).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Apply the </a:t>
            </a:r>
            <a:r>
              <a:rPr lang="en-US" b="1" dirty="0"/>
              <a:t>same scaling parameters</a:t>
            </a:r>
            <a:r>
              <a:rPr lang="en-US" dirty="0"/>
              <a:t> to validation and test.</a:t>
            </a:r>
          </a:p>
          <a:p>
            <a:pPr lvl="1"/>
            <a:br>
              <a:rPr lang="en-US" dirty="0"/>
            </a:br>
            <a:r>
              <a:rPr lang="en-US" b="1" dirty="0"/>
              <a:t>Why:</a:t>
            </a:r>
            <a:br>
              <a:rPr lang="en-US" dirty="0"/>
            </a:br>
            <a:r>
              <a:rPr lang="en-US" dirty="0"/>
              <a:t>If scaled using full dataset, the model indirectly sees test-set statistics → </a:t>
            </a:r>
            <a:r>
              <a:rPr lang="en-US" b="1" dirty="0"/>
              <a:t>leakage</a:t>
            </a:r>
            <a:r>
              <a:rPr lang="en-US" dirty="0"/>
              <a:t>.</a:t>
            </a:r>
            <a:br>
              <a:rPr lang="en-US" dirty="0"/>
            </a:br>
            <a:r>
              <a:rPr lang="en-US" dirty="0"/>
              <a:t>This approach ensures fair optimization and </a:t>
            </a:r>
            <a:r>
              <a:rPr lang="en-US" b="1" dirty="0"/>
              <a:t>stable model convergence</a:t>
            </a:r>
            <a:r>
              <a:rPr lang="en-US" dirty="0"/>
              <a:t>.</a:t>
            </a:r>
          </a:p>
          <a:p>
            <a:pPr lvl="2"/>
            <a:endParaRPr lang="en-US" dirty="0"/>
          </a:p>
          <a:p>
            <a:r>
              <a:rPr lang="en-US" b="1" dirty="0"/>
              <a:t>Handling Class Imbalance (~6% Churn)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Resampling techniques (SMOTE, ADASYN, </a:t>
            </a:r>
            <a:r>
              <a:rPr lang="en-US" dirty="0" err="1"/>
              <a:t>Undersampling</a:t>
            </a:r>
            <a:r>
              <a:rPr lang="en-US" dirty="0"/>
              <a:t>, VAE-based synthesis) are applied </a:t>
            </a:r>
            <a:r>
              <a:rPr lang="en-US" b="1" dirty="0"/>
              <a:t>only to the training set</a:t>
            </a:r>
            <a:r>
              <a:rPr lang="en-US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Validation and Test retain their </a:t>
            </a:r>
            <a:r>
              <a:rPr lang="en-US" b="1" dirty="0"/>
              <a:t>natural imbalance</a:t>
            </a:r>
            <a:r>
              <a:rPr lang="en-US" dirty="0"/>
              <a:t>.</a:t>
            </a:r>
            <a:br>
              <a:rPr lang="en-US" dirty="0"/>
            </a:br>
            <a:endParaRPr lang="en-US" dirty="0"/>
          </a:p>
          <a:p>
            <a:pPr lvl="1"/>
            <a:r>
              <a:rPr lang="en-US" b="1" dirty="0"/>
              <a:t>Why:</a:t>
            </a:r>
            <a:br>
              <a:rPr lang="en-US" dirty="0"/>
            </a:br>
            <a:r>
              <a:rPr lang="en-US" dirty="0"/>
              <a:t>If we resample validation or test: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Metrics inflate artificially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Recall/precision lose real-world meaning</a:t>
            </a:r>
          </a:p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401D608-07CD-D26E-0F80-FE65FCA28D0C}"/>
              </a:ext>
            </a:extLst>
          </p:cNvPr>
          <p:cNvSpPr txBox="1"/>
          <p:nvPr/>
        </p:nvSpPr>
        <p:spPr>
          <a:xfrm>
            <a:off x="785611" y="412124"/>
            <a:ext cx="6498510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500" dirty="0"/>
              <a:t>Data Preparation Pipeline</a:t>
            </a:r>
          </a:p>
        </p:txBody>
      </p:sp>
    </p:spTree>
    <p:extLst>
      <p:ext uri="{BB962C8B-B14F-4D97-AF65-F5344CB8AC3E}">
        <p14:creationId xmlns:p14="http://schemas.microsoft.com/office/powerpoint/2010/main" val="303232983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265D8E-AF3F-F958-C520-ABE70E7BA1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A166602-84DA-21F7-8DA5-0CDC09BAA8C3}"/>
              </a:ext>
            </a:extLst>
          </p:cNvPr>
          <p:cNvSpPr txBox="1"/>
          <p:nvPr/>
        </p:nvSpPr>
        <p:spPr>
          <a:xfrm>
            <a:off x="785611" y="1313645"/>
            <a:ext cx="10069038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Model Training &amp; Threshold Optimization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After training, each model produced </a:t>
            </a:r>
            <a:r>
              <a:rPr lang="en-US" b="1" dirty="0"/>
              <a:t>probability scores</a:t>
            </a:r>
            <a:r>
              <a:rPr lang="en-US" dirty="0"/>
              <a:t> on the validation split.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pipeline provides </a:t>
            </a:r>
            <a:r>
              <a:rPr lang="en-US" b="1" dirty="0"/>
              <a:t>flexibility to choose which metric should guide the threshold selection</a:t>
            </a:r>
            <a:r>
              <a:rPr lang="en-US" dirty="0"/>
              <a:t>, </a:t>
            </a:r>
          </a:p>
          <a:p>
            <a:pPr lvl="1"/>
            <a:r>
              <a:rPr lang="en-US" dirty="0"/>
              <a:t>using three modular functions: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 err="1"/>
              <a:t>choose_threshold_for_recall_from_scores</a:t>
            </a:r>
            <a:r>
              <a:rPr lang="en-US" dirty="0"/>
              <a:t>()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 err="1"/>
              <a:t>choose_threshold_for_precision_from_scores</a:t>
            </a:r>
            <a:r>
              <a:rPr lang="en-US" dirty="0"/>
              <a:t>()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/>
              <a:t>choose_threshold_max_f1_from_scores()</a:t>
            </a:r>
          </a:p>
          <a:p>
            <a:pPr lvl="1"/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Models can be evaluated in </a:t>
            </a:r>
            <a:r>
              <a:rPr lang="en-US" b="1" dirty="0"/>
              <a:t>different decision modes</a:t>
            </a:r>
            <a:r>
              <a:rPr lang="en-US" dirty="0"/>
              <a:t>:</a:t>
            </a:r>
          </a:p>
          <a:p>
            <a:r>
              <a:rPr lang="en-US" b="1" dirty="0"/>
              <a:t>	Recall-focused</a:t>
            </a:r>
            <a:r>
              <a:rPr lang="en-US" dirty="0"/>
              <a:t> evaluation</a:t>
            </a:r>
          </a:p>
          <a:p>
            <a:r>
              <a:rPr lang="en-US" b="1" dirty="0"/>
              <a:t>	Precision-focused</a:t>
            </a:r>
            <a:r>
              <a:rPr lang="en-US" dirty="0"/>
              <a:t> evaluation</a:t>
            </a:r>
          </a:p>
          <a:p>
            <a:r>
              <a:rPr lang="en-US" b="1" dirty="0"/>
              <a:t>	Balanced (F1) evaluation</a:t>
            </a:r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0C7AA1-1D69-6238-1EF6-F744EFAAE3D6}"/>
              </a:ext>
            </a:extLst>
          </p:cNvPr>
          <p:cNvSpPr txBox="1"/>
          <p:nvPr/>
        </p:nvSpPr>
        <p:spPr>
          <a:xfrm>
            <a:off x="785611" y="412124"/>
            <a:ext cx="6498510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500" dirty="0"/>
              <a:t>Data Preparation Pipeline</a:t>
            </a:r>
          </a:p>
        </p:txBody>
      </p:sp>
    </p:spTree>
    <p:extLst>
      <p:ext uri="{BB962C8B-B14F-4D97-AF65-F5344CB8AC3E}">
        <p14:creationId xmlns:p14="http://schemas.microsoft.com/office/powerpoint/2010/main" val="71334063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E9FD20-51A0-D90D-4052-44A805410B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54D3CBF-A914-0DF3-5B34-1DA6BF6729D6}"/>
              </a:ext>
            </a:extLst>
          </p:cNvPr>
          <p:cNvSpPr txBox="1"/>
          <p:nvPr/>
        </p:nvSpPr>
        <p:spPr>
          <a:xfrm>
            <a:off x="965916" y="425005"/>
            <a:ext cx="10612192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b="1" dirty="0"/>
              <a:t>How the Pipeline is Invoked (High-Level Workflow)</a:t>
            </a:r>
          </a:p>
          <a:p>
            <a:endParaRPr lang="en-US" sz="2400" b="1" dirty="0"/>
          </a:p>
          <a:p>
            <a:r>
              <a:rPr lang="en-US" dirty="0"/>
              <a:t>A </a:t>
            </a:r>
            <a:r>
              <a:rPr lang="en-US" b="1" dirty="0"/>
              <a:t>single orchestrator call</a:t>
            </a:r>
            <a:r>
              <a:rPr lang="en-US" dirty="0"/>
              <a:t> (</a:t>
            </a:r>
            <a:r>
              <a:rPr lang="en-US" dirty="0" err="1"/>
              <a:t>orchestrate_resample_model_sweep</a:t>
            </a:r>
            <a:r>
              <a:rPr lang="en-US" dirty="0"/>
              <a:t>) runs the full pipeline end-to-end.</a:t>
            </a:r>
          </a:p>
          <a:p>
            <a:r>
              <a:rPr lang="en-US" dirty="0"/>
              <a:t>For each </a:t>
            </a:r>
            <a:r>
              <a:rPr lang="en-US" b="1" dirty="0"/>
              <a:t>dataset</a:t>
            </a:r>
            <a:r>
              <a:rPr lang="en-US" dirty="0"/>
              <a:t> and </a:t>
            </a:r>
            <a:r>
              <a:rPr lang="en-US" b="1" dirty="0"/>
              <a:t>model</a:t>
            </a:r>
            <a:r>
              <a:rPr lang="en-US" dirty="0"/>
              <a:t>, the pipeline automatically: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Preprocesses the data</a:t>
            </a:r>
            <a:br>
              <a:rPr lang="en-US" dirty="0"/>
            </a:br>
            <a:r>
              <a:rPr lang="en-US" dirty="0"/>
              <a:t>(Train/Val/Test split → One-Hot Encode → Scale → </a:t>
            </a:r>
            <a:r>
              <a:rPr lang="en-US" i="1" dirty="0"/>
              <a:t>Resample Train Only</a:t>
            </a:r>
            <a:r>
              <a:rPr lang="en-US" dirty="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Trains the model</a:t>
            </a:r>
            <a:r>
              <a:rPr lang="en-US" dirty="0"/>
              <a:t> on the prepared training split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Generates validation probabilities</a:t>
            </a:r>
            <a:r>
              <a:rPr lang="en-US" dirty="0"/>
              <a:t> and </a:t>
            </a:r>
            <a:r>
              <a:rPr lang="en-US" b="1" dirty="0"/>
              <a:t>selects the optimal threshold</a:t>
            </a:r>
            <a:r>
              <a:rPr lang="en-US" dirty="0"/>
              <a:t> based on the chosen evaluation  mode </a:t>
            </a:r>
            <a:r>
              <a:rPr lang="en-US" i="1" dirty="0"/>
              <a:t>(Recall / Precision / F1 — switchable by parameter, no retraining required)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Applies the selected threshold</a:t>
            </a:r>
            <a:r>
              <a:rPr lang="en-US" dirty="0"/>
              <a:t> to the </a:t>
            </a:r>
            <a:r>
              <a:rPr lang="en-US" b="1" dirty="0"/>
              <a:t>test</a:t>
            </a:r>
            <a:r>
              <a:rPr lang="en-US" dirty="0"/>
              <a:t> split for final evaluation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Outputs results into a consolidated results frame</a:t>
            </a:r>
            <a:br>
              <a:rPr lang="en-US" dirty="0"/>
            </a:br>
            <a:r>
              <a:rPr lang="en-US" dirty="0"/>
              <a:t>→ making comparisons easy, consistent, and traceable</a:t>
            </a:r>
          </a:p>
          <a:p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96219E6-2DC9-DA19-4B68-A688D0B2C3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9323" y="4191236"/>
            <a:ext cx="9736762" cy="2499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88413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428287-42F8-A12D-6651-E9CAB2CA6D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A4A3179-0048-B003-42D3-3AB1C3062429}"/>
              </a:ext>
            </a:extLst>
          </p:cNvPr>
          <p:cNvSpPr txBox="1"/>
          <p:nvPr/>
        </p:nvSpPr>
        <p:spPr>
          <a:xfrm>
            <a:off x="811369" y="463639"/>
            <a:ext cx="9749528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Standardized Model Evaluation Output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output summarizes the performance of each </a:t>
            </a:r>
            <a:r>
              <a:rPr lang="en-US" b="1" dirty="0"/>
              <a:t>model + dataset + sampling configuration</a:t>
            </a:r>
            <a:r>
              <a:rPr lang="en-US" dirty="0"/>
              <a:t> </a:t>
            </a:r>
          </a:p>
          <a:p>
            <a:r>
              <a:rPr lang="en-US" dirty="0"/>
              <a:t>	after threshold tuning.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Each row reflects </a:t>
            </a:r>
            <a:r>
              <a:rPr lang="en-US" b="1" dirty="0"/>
              <a:t>one complete experiment setup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Enables </a:t>
            </a:r>
            <a:r>
              <a:rPr lang="en-US" b="1" dirty="0"/>
              <a:t>fair comparison</a:t>
            </a:r>
            <a:r>
              <a:rPr lang="en-US" dirty="0"/>
              <a:t> across </a:t>
            </a:r>
            <a:r>
              <a:rPr lang="en-US" b="1" dirty="0"/>
              <a:t>different models and dataset variants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Ensures results are </a:t>
            </a:r>
            <a:r>
              <a:rPr lang="en-US" b="1" dirty="0"/>
              <a:t>reproducible</a:t>
            </a:r>
            <a:r>
              <a:rPr lang="en-US" dirty="0"/>
              <a:t> and not dependent on manual adjustments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Helps in identifying the </a:t>
            </a:r>
            <a:r>
              <a:rPr lang="en-US" b="1" dirty="0"/>
              <a:t>most stable and generalizable configuration</a:t>
            </a:r>
            <a:r>
              <a:rPr lang="en-US" dirty="0"/>
              <a:t> for final deployment</a:t>
            </a: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352BF00-9BD9-7B9D-6A15-0A6DDF7B49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3733" y="2599478"/>
            <a:ext cx="9509974" cy="2959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14341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657ACC-B568-EEE1-6487-BD503BFE7D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B4A7078-486C-67EA-57C5-A5F94BAE5F63}"/>
              </a:ext>
            </a:extLst>
          </p:cNvPr>
          <p:cNvSpPr txBox="1"/>
          <p:nvPr/>
        </p:nvSpPr>
        <p:spPr>
          <a:xfrm>
            <a:off x="0" y="0"/>
            <a:ext cx="6678495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500" dirty="0"/>
              <a:t>Sample Summary Reports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AA66D9-7AA7-BA22-6063-1272F0FF35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669" y="873265"/>
            <a:ext cx="9952794" cy="5784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00261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D9B20611-A713-5B16-3031-D5AA181BFD4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C237767-00FD-E3F6-4617-EB23C4E872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1073423"/>
            <a:ext cx="7772400" cy="501595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DFAF41B-AE0D-2527-F3B9-DE0061465635}"/>
              </a:ext>
            </a:extLst>
          </p:cNvPr>
          <p:cNvSpPr txBox="1"/>
          <p:nvPr/>
        </p:nvSpPr>
        <p:spPr>
          <a:xfrm>
            <a:off x="1414521" y="376208"/>
            <a:ext cx="8720079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500" b="1" dirty="0"/>
              <a:t>Models Implemented and Tested</a:t>
            </a:r>
          </a:p>
        </p:txBody>
      </p:sp>
    </p:spTree>
    <p:extLst>
      <p:ext uri="{BB962C8B-B14F-4D97-AF65-F5344CB8AC3E}">
        <p14:creationId xmlns:p14="http://schemas.microsoft.com/office/powerpoint/2010/main" val="174247202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546F30-6E5C-A01E-6B18-AD84451671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E03248E-5ED3-A54F-4497-59F7C83C1E47}"/>
              </a:ext>
            </a:extLst>
          </p:cNvPr>
          <p:cNvSpPr txBox="1"/>
          <p:nvPr/>
        </p:nvSpPr>
        <p:spPr>
          <a:xfrm>
            <a:off x="164440" y="1107582"/>
            <a:ext cx="10128285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Linear Models (Baseline Comparisons)</a:t>
            </a:r>
          </a:p>
          <a:p>
            <a:pPr lvl="1"/>
            <a:r>
              <a:rPr lang="en-US" b="1" dirty="0"/>
              <a:t>Logistic Regression</a:t>
            </a:r>
            <a:endParaRPr lang="en-US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Linear baseline classifier modeling log-odds of churn probability.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Interpretable coefficients reveal key renewal drivers.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Regularized with </a:t>
            </a:r>
            <a:r>
              <a:rPr lang="en-US" b="1" dirty="0"/>
              <a:t>L2 penalty</a:t>
            </a:r>
            <a:r>
              <a:rPr lang="en-US" dirty="0"/>
              <a:t> to prevent overfitting.</a:t>
            </a:r>
          </a:p>
          <a:p>
            <a:pPr lvl="2"/>
            <a:r>
              <a:rPr lang="en-US" b="1" dirty="0"/>
              <a:t>Hyperparameters Tuned:</a:t>
            </a:r>
            <a:r>
              <a:rPr lang="en-US" dirty="0"/>
              <a:t> C, penalty, solver, </a:t>
            </a:r>
            <a:r>
              <a:rPr lang="en-US" dirty="0" err="1"/>
              <a:t>max_iter</a:t>
            </a:r>
            <a:r>
              <a:rPr lang="en-US" dirty="0"/>
              <a:t>.</a:t>
            </a:r>
          </a:p>
          <a:p>
            <a:pPr lvl="2"/>
            <a:r>
              <a:rPr lang="en-US" b="1" dirty="0"/>
              <a:t>Balancing Methods:</a:t>
            </a:r>
            <a:r>
              <a:rPr lang="en-US" dirty="0"/>
              <a:t> Tried all defined balancing methods from the standardized pipeline.</a:t>
            </a:r>
          </a:p>
          <a:p>
            <a:pPr lvl="1"/>
            <a:r>
              <a:rPr lang="en-US" b="1" dirty="0"/>
              <a:t>Polynomial Logistic Regression</a:t>
            </a:r>
            <a:endParaRPr lang="en-US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Extends Logistic Regression by introducing polynomial feature interactions.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Captures mild nonlinearity while preserving interpretability.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Useful for exploring feature interaction effects.</a:t>
            </a:r>
          </a:p>
          <a:p>
            <a:pPr lvl="2"/>
            <a:r>
              <a:rPr lang="en-US" b="1" dirty="0"/>
              <a:t>Hyperparameters Tuned:</a:t>
            </a:r>
            <a:r>
              <a:rPr lang="en-US" dirty="0"/>
              <a:t> degree, C, solver, </a:t>
            </a:r>
            <a:r>
              <a:rPr lang="en-US" dirty="0" err="1"/>
              <a:t>max_iter</a:t>
            </a:r>
            <a:r>
              <a:rPr lang="en-US" dirty="0"/>
              <a:t>.</a:t>
            </a:r>
          </a:p>
          <a:p>
            <a:pPr lvl="2"/>
            <a:r>
              <a:rPr lang="en-US" b="1" dirty="0"/>
              <a:t>Balancing Methods:</a:t>
            </a:r>
            <a:r>
              <a:rPr lang="en-US" dirty="0"/>
              <a:t> Tried all defined balancing methods from the standardized pipeline.</a:t>
            </a:r>
          </a:p>
          <a:p>
            <a:pPr lvl="2"/>
            <a:endParaRPr lang="en-US" dirty="0"/>
          </a:p>
          <a:p>
            <a:r>
              <a:rPr lang="en-US" b="1" dirty="0"/>
              <a:t>When to Use:</a:t>
            </a:r>
            <a:br>
              <a:rPr lang="en-US" dirty="0"/>
            </a:br>
            <a:r>
              <a:rPr lang="en-US" dirty="0"/>
              <a:t>When interpretability and explainability are critical; useful as a baseline for comparison against more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3C635C-BC56-6E8C-8DB7-CAAD6FAE97C4}"/>
              </a:ext>
            </a:extLst>
          </p:cNvPr>
          <p:cNvSpPr txBox="1"/>
          <p:nvPr/>
        </p:nvSpPr>
        <p:spPr>
          <a:xfrm>
            <a:off x="0" y="0"/>
            <a:ext cx="8720079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500" b="1" dirty="0"/>
              <a:t>Models Implemented and Tested</a:t>
            </a:r>
          </a:p>
        </p:txBody>
      </p:sp>
    </p:spTree>
    <p:extLst>
      <p:ext uri="{BB962C8B-B14F-4D97-AF65-F5344CB8AC3E}">
        <p14:creationId xmlns:p14="http://schemas.microsoft.com/office/powerpoint/2010/main" val="386158430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E2A3FB-EB42-BE7D-0C9C-08063C0DB7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07A8A5B-E195-9218-AD62-92C41AC70C1B}"/>
              </a:ext>
            </a:extLst>
          </p:cNvPr>
          <p:cNvSpPr txBox="1"/>
          <p:nvPr/>
        </p:nvSpPr>
        <p:spPr>
          <a:xfrm>
            <a:off x="164440" y="1107582"/>
            <a:ext cx="11313866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Margin-Based Models (Support Vector Machines)</a:t>
            </a:r>
          </a:p>
          <a:p>
            <a:pPr lvl="1"/>
            <a:r>
              <a:rPr lang="en-US" b="1" dirty="0"/>
              <a:t>Linear SVC (Support Vector Classifier)</a:t>
            </a:r>
            <a:endParaRPr lang="en-US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Maximizes the separation margin between churn and renewal classes.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Suitable for high-dimensional data; uses class weighting for imbalance.</a:t>
            </a:r>
          </a:p>
          <a:p>
            <a:pPr lvl="2"/>
            <a:r>
              <a:rPr lang="en-US" b="1" dirty="0"/>
              <a:t>Hyperparameters Tuned:</a:t>
            </a:r>
            <a:r>
              <a:rPr lang="en-US" dirty="0"/>
              <a:t> C, </a:t>
            </a:r>
            <a:r>
              <a:rPr lang="en-US" dirty="0" err="1"/>
              <a:t>class_weight</a:t>
            </a:r>
            <a:r>
              <a:rPr lang="en-US" dirty="0"/>
              <a:t>, penalty, </a:t>
            </a:r>
            <a:r>
              <a:rPr lang="en-US" dirty="0" err="1"/>
              <a:t>max_iter</a:t>
            </a:r>
            <a:r>
              <a:rPr lang="en-US" dirty="0"/>
              <a:t>.</a:t>
            </a:r>
          </a:p>
          <a:p>
            <a:pPr lvl="2"/>
            <a:r>
              <a:rPr lang="en-US" b="1" dirty="0"/>
              <a:t>Balancing Methods:</a:t>
            </a:r>
            <a:r>
              <a:rPr lang="en-US" dirty="0"/>
              <a:t> Tried all defined balancing methods from the standardized pipeline.</a:t>
            </a:r>
          </a:p>
          <a:p>
            <a:pPr lvl="1"/>
            <a:r>
              <a:rPr lang="en-US" b="1" dirty="0"/>
              <a:t>Kernel SVM</a:t>
            </a:r>
            <a:endParaRPr lang="en-US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Utilizes RBF and polynomial kernels for nonlinear boundaries.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Captures complex decision regions without explicit feature expansion.</a:t>
            </a:r>
          </a:p>
          <a:p>
            <a:pPr lvl="2"/>
            <a:r>
              <a:rPr lang="en-US" b="1" dirty="0"/>
              <a:t>Hyperparameters Tuned:</a:t>
            </a:r>
            <a:r>
              <a:rPr lang="en-US" dirty="0"/>
              <a:t> C, kernel, gamma, degree, </a:t>
            </a:r>
            <a:r>
              <a:rPr lang="en-US" dirty="0" err="1"/>
              <a:t>class_weight</a:t>
            </a:r>
            <a:r>
              <a:rPr lang="en-US" dirty="0"/>
              <a:t>.</a:t>
            </a:r>
          </a:p>
          <a:p>
            <a:pPr lvl="2"/>
            <a:r>
              <a:rPr lang="en-US" b="1" dirty="0"/>
              <a:t>Balancing Methods:</a:t>
            </a:r>
            <a:r>
              <a:rPr lang="en-US" dirty="0"/>
              <a:t> Tried all defined balancing methods from the standardized pipeline.</a:t>
            </a:r>
          </a:p>
          <a:p>
            <a:pPr lvl="2"/>
            <a:endParaRPr lang="en-US" dirty="0"/>
          </a:p>
          <a:p>
            <a:pPr lvl="1"/>
            <a:r>
              <a:rPr lang="en-US" b="1" dirty="0"/>
              <a:t>When to Use:</a:t>
            </a:r>
            <a:br>
              <a:rPr lang="en-US" dirty="0"/>
            </a:br>
            <a:r>
              <a:rPr lang="en-US" dirty="0"/>
              <a:t>Best suited for moderately sized datasets with nonlinear separability where interpretability is less important.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9EA3D79-7CA8-BC4D-0AB5-1721331AE72E}"/>
              </a:ext>
            </a:extLst>
          </p:cNvPr>
          <p:cNvSpPr txBox="1"/>
          <p:nvPr/>
        </p:nvSpPr>
        <p:spPr>
          <a:xfrm>
            <a:off x="0" y="0"/>
            <a:ext cx="8720079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500" b="1" dirty="0"/>
              <a:t>Models Implemented and Tested</a:t>
            </a:r>
          </a:p>
        </p:txBody>
      </p:sp>
    </p:spTree>
    <p:extLst>
      <p:ext uri="{BB962C8B-B14F-4D97-AF65-F5344CB8AC3E}">
        <p14:creationId xmlns:p14="http://schemas.microsoft.com/office/powerpoint/2010/main" val="419853086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66634B-7A32-F7B4-78F1-851A4438D4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A67B4B3-8D5A-8875-C3DB-2DA23E9CC24D}"/>
              </a:ext>
            </a:extLst>
          </p:cNvPr>
          <p:cNvSpPr txBox="1"/>
          <p:nvPr/>
        </p:nvSpPr>
        <p:spPr>
          <a:xfrm>
            <a:off x="0" y="0"/>
            <a:ext cx="8720079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500" b="1" dirty="0"/>
              <a:t>Models Implemented and Tested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128D45-2EE4-9A6A-697C-6E664B164FA8}"/>
              </a:ext>
            </a:extLst>
          </p:cNvPr>
          <p:cNvSpPr txBox="1"/>
          <p:nvPr/>
        </p:nvSpPr>
        <p:spPr>
          <a:xfrm>
            <a:off x="450761" y="953037"/>
            <a:ext cx="11346287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Distance-Based Models (Instance-Based Learning)</a:t>
            </a:r>
          </a:p>
          <a:p>
            <a:pPr lvl="1"/>
            <a:r>
              <a:rPr lang="en-US" b="1" dirty="0"/>
              <a:t>K-Nearest Neighbors (KNN)</a:t>
            </a:r>
            <a:endParaRPr lang="en-US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Classifies based on proximity to neighboring samples.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Sensitive to scaling and class imbalance.</a:t>
            </a:r>
          </a:p>
          <a:p>
            <a:pPr lvl="2"/>
            <a:r>
              <a:rPr lang="en-US" b="1" dirty="0"/>
              <a:t>Hyperparameters Tuned:</a:t>
            </a:r>
            <a:r>
              <a:rPr lang="en-US" dirty="0"/>
              <a:t> </a:t>
            </a:r>
            <a:r>
              <a:rPr lang="en-US" dirty="0" err="1"/>
              <a:t>n_neighbors</a:t>
            </a:r>
            <a:r>
              <a:rPr lang="en-US" dirty="0"/>
              <a:t>, weights, metric, p.</a:t>
            </a:r>
          </a:p>
          <a:p>
            <a:pPr lvl="2"/>
            <a:r>
              <a:rPr lang="en-US" b="1" dirty="0"/>
              <a:t>Balancing Methods:</a:t>
            </a:r>
            <a:r>
              <a:rPr lang="en-US" dirty="0"/>
              <a:t> Tried all defined balancing methods from the standardized pipeline.</a:t>
            </a:r>
          </a:p>
          <a:p>
            <a:pPr lvl="1"/>
            <a:r>
              <a:rPr lang="en-US" b="1" dirty="0"/>
              <a:t>Radius Neighbors Classifier</a:t>
            </a:r>
            <a:endParaRPr lang="en-US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Considers all points within a specified radius for decision-making.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More adaptive to varying class densities.</a:t>
            </a:r>
          </a:p>
          <a:p>
            <a:pPr lvl="2"/>
            <a:r>
              <a:rPr lang="en-US" b="1" dirty="0"/>
              <a:t>Hyperparameters Tuned:</a:t>
            </a:r>
            <a:r>
              <a:rPr lang="en-US" dirty="0"/>
              <a:t> radius, weights, metric.</a:t>
            </a:r>
          </a:p>
          <a:p>
            <a:pPr lvl="2"/>
            <a:r>
              <a:rPr lang="en-US" b="1" dirty="0"/>
              <a:t>Balancing Methods:</a:t>
            </a:r>
            <a:r>
              <a:rPr lang="en-US" dirty="0"/>
              <a:t> Tried all defined balancing methods from the standardized pipeline.</a:t>
            </a:r>
          </a:p>
          <a:p>
            <a:pPr lvl="1"/>
            <a:r>
              <a:rPr lang="en-US" b="1" dirty="0"/>
              <a:t>Nearest Centroid Classifier</a:t>
            </a:r>
            <a:endParaRPr lang="en-US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Assigns samples to the nearest class centroid.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Simple and interpretable; effective for clean, separable data.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b="1" dirty="0"/>
              <a:t>Hyperparameters Tuned:</a:t>
            </a:r>
            <a:r>
              <a:rPr lang="en-US" dirty="0"/>
              <a:t> metric, </a:t>
            </a:r>
            <a:r>
              <a:rPr lang="en-US" dirty="0" err="1"/>
              <a:t>shrink_threshold</a:t>
            </a:r>
            <a:r>
              <a:rPr lang="en-US" dirty="0"/>
              <a:t>.</a:t>
            </a:r>
          </a:p>
          <a:p>
            <a:pPr lvl="2"/>
            <a:r>
              <a:rPr lang="en-US" b="1" dirty="0"/>
              <a:t>Balancing Methods:</a:t>
            </a:r>
            <a:r>
              <a:rPr lang="en-US" dirty="0"/>
              <a:t> Tried all defined balancing methods from the standardized pipeline.</a:t>
            </a:r>
          </a:p>
          <a:p>
            <a:pPr lvl="2"/>
            <a:endParaRPr lang="en-US" dirty="0"/>
          </a:p>
          <a:p>
            <a:r>
              <a:rPr lang="en-US" b="1" dirty="0"/>
              <a:t>When to Use:</a:t>
            </a:r>
            <a:br>
              <a:rPr lang="en-US" dirty="0"/>
            </a:br>
            <a:r>
              <a:rPr lang="en-US" dirty="0"/>
              <a:t>Effective for small to medium datasets where local structure or neighborhood similarity strongly influences churn behavior.</a:t>
            </a:r>
          </a:p>
        </p:txBody>
      </p:sp>
    </p:spTree>
    <p:extLst>
      <p:ext uri="{BB962C8B-B14F-4D97-AF65-F5344CB8AC3E}">
        <p14:creationId xmlns:p14="http://schemas.microsoft.com/office/powerpoint/2010/main" val="336444316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90A5DB-4DDD-9B1F-04E0-05434DA348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FF5C8B-82F2-51BD-11D8-90F448055C4C}"/>
              </a:ext>
            </a:extLst>
          </p:cNvPr>
          <p:cNvSpPr txBox="1"/>
          <p:nvPr/>
        </p:nvSpPr>
        <p:spPr>
          <a:xfrm>
            <a:off x="0" y="0"/>
            <a:ext cx="8720079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500" b="1" dirty="0"/>
              <a:t>Models Implemented and Tested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B838BE7-6CB7-B742-4F66-19CE45A4AD81}"/>
              </a:ext>
            </a:extLst>
          </p:cNvPr>
          <p:cNvSpPr txBox="1"/>
          <p:nvPr/>
        </p:nvSpPr>
        <p:spPr>
          <a:xfrm>
            <a:off x="540913" y="1120462"/>
            <a:ext cx="1036749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Tree-Based Models (Rule-Based Learners)</a:t>
            </a:r>
          </a:p>
          <a:p>
            <a:pPr lvl="1"/>
            <a:r>
              <a:rPr lang="en-US" b="1" dirty="0"/>
              <a:t>Decision Tree Classifier</a:t>
            </a:r>
            <a:endParaRPr lang="en-US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Splits features recursively based on information gain or Gini reduction.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Simple to interpret but prone to overfitting.</a:t>
            </a:r>
          </a:p>
          <a:p>
            <a:pPr lvl="2"/>
            <a:r>
              <a:rPr lang="en-US" b="1" dirty="0"/>
              <a:t>Hyperparameters Tuned:</a:t>
            </a:r>
            <a:r>
              <a:rPr lang="en-US" dirty="0"/>
              <a:t> </a:t>
            </a:r>
            <a:r>
              <a:rPr lang="en-US" dirty="0" err="1"/>
              <a:t>max_depth</a:t>
            </a:r>
            <a:r>
              <a:rPr lang="en-US" dirty="0"/>
              <a:t>, criterion, </a:t>
            </a:r>
            <a:r>
              <a:rPr lang="en-US" dirty="0" err="1"/>
              <a:t>min_samples_split</a:t>
            </a:r>
            <a:r>
              <a:rPr lang="en-US" dirty="0"/>
              <a:t>, </a:t>
            </a:r>
            <a:r>
              <a:rPr lang="en-US" dirty="0" err="1"/>
              <a:t>min_samples_leaf</a:t>
            </a:r>
            <a:endParaRPr lang="en-US" dirty="0"/>
          </a:p>
          <a:p>
            <a:pPr lvl="2"/>
            <a:r>
              <a:rPr lang="en-US" b="1" dirty="0"/>
              <a:t>Balancing Methods:</a:t>
            </a:r>
            <a:r>
              <a:rPr lang="en-US" dirty="0"/>
              <a:t> Tried all defined balancing methods from the standardized pipeline.</a:t>
            </a:r>
          </a:p>
          <a:p>
            <a:pPr lvl="1"/>
            <a:r>
              <a:rPr lang="en-US" b="1" dirty="0"/>
              <a:t>Random Forest Classifier</a:t>
            </a:r>
            <a:endParaRPr lang="en-US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Ensemble of randomized decision trees (bagging).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Reduces variance and enhances generalization.</a:t>
            </a:r>
          </a:p>
          <a:p>
            <a:pPr lvl="2"/>
            <a:r>
              <a:rPr lang="en-US" b="1" dirty="0"/>
              <a:t>Hyperparameters Tuned:</a:t>
            </a:r>
            <a:r>
              <a:rPr lang="en-US" dirty="0"/>
              <a:t> </a:t>
            </a:r>
            <a:r>
              <a:rPr lang="en-US" dirty="0" err="1"/>
              <a:t>n_estimators</a:t>
            </a:r>
            <a:r>
              <a:rPr lang="en-US" dirty="0"/>
              <a:t>, </a:t>
            </a:r>
            <a:r>
              <a:rPr lang="en-US" dirty="0" err="1"/>
              <a:t>max_depth</a:t>
            </a:r>
            <a:r>
              <a:rPr lang="en-US" dirty="0"/>
              <a:t>, </a:t>
            </a:r>
            <a:r>
              <a:rPr lang="en-US" dirty="0" err="1"/>
              <a:t>max_features</a:t>
            </a:r>
            <a:r>
              <a:rPr lang="en-US" dirty="0"/>
              <a:t>, </a:t>
            </a:r>
            <a:r>
              <a:rPr lang="en-US" dirty="0" err="1"/>
              <a:t>class_weight</a:t>
            </a:r>
            <a:r>
              <a:rPr lang="en-US" dirty="0"/>
              <a:t>.</a:t>
            </a:r>
          </a:p>
          <a:p>
            <a:pPr lvl="2"/>
            <a:r>
              <a:rPr lang="en-US" b="1" dirty="0"/>
              <a:t>Balancing Methods:</a:t>
            </a:r>
            <a:r>
              <a:rPr lang="en-US" dirty="0"/>
              <a:t> Tried all defined balancing methods from the standardized pipeline.</a:t>
            </a:r>
          </a:p>
          <a:p>
            <a:pPr lvl="2"/>
            <a:endParaRPr lang="en-US" dirty="0"/>
          </a:p>
          <a:p>
            <a:pPr lvl="1"/>
            <a:r>
              <a:rPr lang="en-US" b="1" dirty="0"/>
              <a:t>When to Use:</a:t>
            </a:r>
            <a:br>
              <a:rPr lang="en-US" dirty="0"/>
            </a:br>
            <a:r>
              <a:rPr lang="en-US" dirty="0"/>
              <a:t>Ideal for tabular data with mixed feature types; provides feature importance and interpretable splits.</a:t>
            </a:r>
          </a:p>
        </p:txBody>
      </p:sp>
    </p:spTree>
    <p:extLst>
      <p:ext uri="{BB962C8B-B14F-4D97-AF65-F5344CB8AC3E}">
        <p14:creationId xmlns:p14="http://schemas.microsoft.com/office/powerpoint/2010/main" val="8935552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A150EC-18B1-3D75-3F86-9300FBFB97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605C96E-DF81-E5D2-20E3-DED386A247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0105" y="188034"/>
            <a:ext cx="8651790" cy="6481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08342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AD10DA-79D6-7640-1D16-A68C5AC2E7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92DA107-60C2-D17C-49CB-1DD762994D5A}"/>
              </a:ext>
            </a:extLst>
          </p:cNvPr>
          <p:cNvSpPr txBox="1"/>
          <p:nvPr/>
        </p:nvSpPr>
        <p:spPr>
          <a:xfrm>
            <a:off x="0" y="0"/>
            <a:ext cx="8720079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500" b="1" dirty="0"/>
              <a:t>Models Implemented and Tested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DE24AB1-8C4F-B02F-3577-6D4CBAF87A90}"/>
              </a:ext>
            </a:extLst>
          </p:cNvPr>
          <p:cNvSpPr txBox="1"/>
          <p:nvPr/>
        </p:nvSpPr>
        <p:spPr>
          <a:xfrm>
            <a:off x="309093" y="1043189"/>
            <a:ext cx="1115310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Boosting and Neural Models (Advanced Learners)</a:t>
            </a:r>
          </a:p>
          <a:p>
            <a:pPr lvl="1"/>
            <a:r>
              <a:rPr lang="en-US" b="1" dirty="0" err="1"/>
              <a:t>XGBoost</a:t>
            </a:r>
            <a:r>
              <a:rPr lang="en-US" b="1" dirty="0"/>
              <a:t> Classifier</a:t>
            </a:r>
            <a:endParaRPr lang="en-US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Gradient boosting framework that corrects previous errors sequentially.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Includes built-in imbalance handling via </a:t>
            </a:r>
            <a:r>
              <a:rPr lang="en-US" b="1" dirty="0" err="1"/>
              <a:t>scale_pos_weight</a:t>
            </a:r>
            <a:r>
              <a:rPr lang="en-US" dirty="0"/>
              <a:t>.</a:t>
            </a:r>
          </a:p>
          <a:p>
            <a:pPr lvl="2"/>
            <a:r>
              <a:rPr lang="en-US" b="1" dirty="0"/>
              <a:t>Hyperparameters Tuned:</a:t>
            </a:r>
            <a:r>
              <a:rPr lang="en-US" dirty="0"/>
              <a:t> </a:t>
            </a:r>
            <a:r>
              <a:rPr lang="en-US" dirty="0" err="1"/>
              <a:t>n_estimators</a:t>
            </a:r>
            <a:r>
              <a:rPr lang="en-US" dirty="0"/>
              <a:t>, </a:t>
            </a:r>
            <a:r>
              <a:rPr lang="en-US" dirty="0" err="1"/>
              <a:t>max_depth</a:t>
            </a:r>
            <a:r>
              <a:rPr lang="en-US" dirty="0"/>
              <a:t>, </a:t>
            </a:r>
            <a:r>
              <a:rPr lang="en-US" dirty="0" err="1"/>
              <a:t>learning_rate</a:t>
            </a:r>
            <a:r>
              <a:rPr lang="en-US" dirty="0"/>
              <a:t>, subsample, </a:t>
            </a:r>
            <a:r>
              <a:rPr lang="en-US" dirty="0" err="1"/>
              <a:t>colsample_bytree</a:t>
            </a:r>
            <a:r>
              <a:rPr lang="en-US" dirty="0"/>
              <a:t>, </a:t>
            </a:r>
            <a:r>
              <a:rPr lang="en-US" dirty="0" err="1"/>
              <a:t>scale_pos_weight</a:t>
            </a:r>
            <a:r>
              <a:rPr lang="en-US" dirty="0"/>
              <a:t>.</a:t>
            </a:r>
          </a:p>
          <a:p>
            <a:pPr lvl="1"/>
            <a:r>
              <a:rPr lang="en-US" b="1" dirty="0"/>
              <a:t>	Balancing Methods:</a:t>
            </a:r>
            <a:r>
              <a:rPr lang="en-US" dirty="0"/>
              <a:t> Tried all defined balancing methods from the standardized pipeline.</a:t>
            </a:r>
          </a:p>
          <a:p>
            <a:pPr lvl="1"/>
            <a:r>
              <a:rPr lang="en-US" b="1" dirty="0"/>
              <a:t>Neural Network (Multilayer Perceptron – 5 Layers)</a:t>
            </a:r>
            <a:endParaRPr lang="en-US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Deep feed-forward model capturing nonlinear interactions.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Uses dropout, early stopping, and </a:t>
            </a:r>
            <a:r>
              <a:rPr lang="en-US" dirty="0" err="1"/>
              <a:t>ReLU</a:t>
            </a:r>
            <a:r>
              <a:rPr lang="en-US" dirty="0"/>
              <a:t> activations.</a:t>
            </a:r>
          </a:p>
          <a:p>
            <a:pPr lvl="2"/>
            <a:r>
              <a:rPr lang="en-US" b="1" dirty="0"/>
              <a:t>Hyperparameters Tuned:</a:t>
            </a:r>
            <a:r>
              <a:rPr lang="en-US" dirty="0"/>
              <a:t> </a:t>
            </a:r>
            <a:r>
              <a:rPr lang="en-US" dirty="0" err="1"/>
              <a:t>learning_rate</a:t>
            </a:r>
            <a:r>
              <a:rPr lang="en-US" dirty="0"/>
              <a:t>, </a:t>
            </a:r>
            <a:r>
              <a:rPr lang="en-US" dirty="0" err="1"/>
              <a:t>batch_size</a:t>
            </a:r>
            <a:r>
              <a:rPr lang="en-US" dirty="0"/>
              <a:t>, epochs, dropout, optimizer.</a:t>
            </a:r>
          </a:p>
          <a:p>
            <a:pPr lvl="2"/>
            <a:r>
              <a:rPr lang="en-US" b="1" dirty="0"/>
              <a:t>Balancing Methods:</a:t>
            </a:r>
            <a:r>
              <a:rPr lang="en-US" dirty="0"/>
              <a:t> Tried all defined balancing methods from the standardized pipeline.</a:t>
            </a:r>
          </a:p>
          <a:p>
            <a:pPr lvl="2"/>
            <a:endParaRPr lang="en-US" dirty="0"/>
          </a:p>
          <a:p>
            <a:r>
              <a:rPr lang="en-US" b="1" dirty="0"/>
              <a:t>When to Use:</a:t>
            </a:r>
            <a:br>
              <a:rPr lang="en-US" dirty="0"/>
            </a:br>
            <a:r>
              <a:rPr lang="en-US" dirty="0"/>
              <a:t>Preferred for large, complex datasets with nonlinear dependencies where maximum predictive performance is desired.</a:t>
            </a:r>
          </a:p>
        </p:txBody>
      </p:sp>
    </p:spTree>
    <p:extLst>
      <p:ext uri="{BB962C8B-B14F-4D97-AF65-F5344CB8AC3E}">
        <p14:creationId xmlns:p14="http://schemas.microsoft.com/office/powerpoint/2010/main" val="103688537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9C71C5-7BFD-1F77-A8DA-BEE92C0C09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4320C4C-7D92-D39D-D0B1-4D7D4ACA9E04}"/>
              </a:ext>
            </a:extLst>
          </p:cNvPr>
          <p:cNvSpPr txBox="1"/>
          <p:nvPr/>
        </p:nvSpPr>
        <p:spPr>
          <a:xfrm>
            <a:off x="0" y="0"/>
            <a:ext cx="8720079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500" b="1" dirty="0"/>
              <a:t>Models Implemented and Tested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F304BB4-846F-576B-D92B-4918397E5214}"/>
              </a:ext>
            </a:extLst>
          </p:cNvPr>
          <p:cNvSpPr txBox="1"/>
          <p:nvPr/>
        </p:nvSpPr>
        <p:spPr>
          <a:xfrm>
            <a:off x="450761" y="1043189"/>
            <a:ext cx="11075831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Ensemble Models (Model Combination Frameworks)</a:t>
            </a:r>
          </a:p>
          <a:p>
            <a:pPr lvl="1"/>
            <a:r>
              <a:rPr lang="en-US" b="1" dirty="0"/>
              <a:t>Voting Ensemble</a:t>
            </a:r>
            <a:endParaRPr lang="en-US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Parallel combination of multiple base learners.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Aggregates outputs through soft or weighted voting for robustness.</a:t>
            </a:r>
          </a:p>
          <a:p>
            <a:pPr lvl="2"/>
            <a:r>
              <a:rPr lang="en-US" b="1" dirty="0"/>
              <a:t>Hyperparameters Tuned:</a:t>
            </a:r>
            <a:r>
              <a:rPr lang="en-US" dirty="0"/>
              <a:t> </a:t>
            </a:r>
            <a:r>
              <a:rPr lang="en-US" dirty="0" err="1"/>
              <a:t>voting_mode</a:t>
            </a:r>
            <a:r>
              <a:rPr lang="en-US" dirty="0"/>
              <a:t>, weights.</a:t>
            </a:r>
          </a:p>
          <a:p>
            <a:pPr lvl="2"/>
            <a:r>
              <a:rPr lang="en-US" b="1" dirty="0"/>
              <a:t>Balancing Methods:</a:t>
            </a:r>
            <a:r>
              <a:rPr lang="en-US" dirty="0"/>
              <a:t> Tried all defined balancing methods from the standardized pipeline.</a:t>
            </a:r>
          </a:p>
          <a:p>
            <a:pPr lvl="1"/>
            <a:r>
              <a:rPr lang="en-US" b="1" dirty="0"/>
              <a:t>Serial (Cascade) Ensemble</a:t>
            </a:r>
            <a:endParaRPr lang="en-US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Sequentially arranges models so each stage handles residual misclassifications.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Improves recall by refining uncertain predictions across stages.</a:t>
            </a:r>
          </a:p>
          <a:p>
            <a:pPr lvl="2"/>
            <a:r>
              <a:rPr lang="en-US" b="1" dirty="0"/>
              <a:t>Hyperparameters Tuned:</a:t>
            </a:r>
            <a:r>
              <a:rPr lang="en-US" dirty="0"/>
              <a:t> </a:t>
            </a:r>
            <a:r>
              <a:rPr lang="en-US" dirty="0" err="1"/>
              <a:t>stage_order</a:t>
            </a:r>
            <a:r>
              <a:rPr lang="en-US" dirty="0"/>
              <a:t>, </a:t>
            </a:r>
            <a:r>
              <a:rPr lang="en-US" dirty="0" err="1"/>
              <a:t>threshold_per_stage</a:t>
            </a:r>
            <a:r>
              <a:rPr lang="en-US" dirty="0"/>
              <a:t>, </a:t>
            </a:r>
            <a:r>
              <a:rPr lang="en-US" dirty="0" err="1"/>
              <a:t>sampling_method</a:t>
            </a:r>
            <a:r>
              <a:rPr lang="en-US" dirty="0"/>
              <a:t>.</a:t>
            </a:r>
          </a:p>
          <a:p>
            <a:pPr lvl="2"/>
            <a:r>
              <a:rPr lang="en-US" b="1" dirty="0"/>
              <a:t>Balancing Methods:</a:t>
            </a:r>
            <a:r>
              <a:rPr lang="en-US" dirty="0"/>
              <a:t> Tried all defined balancing methods from the standardized pipeline.</a:t>
            </a:r>
          </a:p>
          <a:p>
            <a:pPr lvl="2"/>
            <a:endParaRPr lang="en-US" dirty="0"/>
          </a:p>
          <a:p>
            <a:r>
              <a:rPr lang="en-US" b="1" dirty="0"/>
              <a:t>When to Use:</a:t>
            </a:r>
            <a:br>
              <a:rPr lang="en-US" dirty="0"/>
            </a:br>
            <a:r>
              <a:rPr lang="en-US" dirty="0"/>
              <a:t>Ideal when multiple strong models complement each other — especially in imbalanced datasets requiring higher recall stability.</a:t>
            </a:r>
          </a:p>
        </p:txBody>
      </p:sp>
    </p:spTree>
    <p:extLst>
      <p:ext uri="{BB962C8B-B14F-4D97-AF65-F5344CB8AC3E}">
        <p14:creationId xmlns:p14="http://schemas.microsoft.com/office/powerpoint/2010/main" val="60898223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1663D4-FAF7-71F5-AAF8-B8571C75E9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CFF5C9F-CFB8-418E-00F2-93DEB1836504}"/>
              </a:ext>
            </a:extLst>
          </p:cNvPr>
          <p:cNvSpPr txBox="1"/>
          <p:nvPr/>
        </p:nvSpPr>
        <p:spPr>
          <a:xfrm>
            <a:off x="254357" y="993131"/>
            <a:ext cx="11117688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Objective:</a:t>
            </a:r>
          </a:p>
          <a:p>
            <a:pPr lvl="1"/>
            <a:r>
              <a:rPr lang="en-US" dirty="0"/>
              <a:t>Evaluate how dataset preprocessing variants (cleaning, feature pruning, category removal) influence model stability and generalization under different tuning strategies.</a:t>
            </a:r>
          </a:p>
          <a:p>
            <a:pPr>
              <a:buNone/>
            </a:pPr>
            <a:r>
              <a:rPr lang="en-US" b="1" dirty="0"/>
              <a:t>Setup:</a:t>
            </a: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All dataset versions evaluated with identical preprocessing, sampling, and model families.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Tuning modes compared: </a:t>
            </a:r>
            <a:r>
              <a:rPr lang="en-US" b="1" dirty="0"/>
              <a:t>Recall</a:t>
            </a:r>
            <a:r>
              <a:rPr lang="en-US" dirty="0"/>
              <a:t>, </a:t>
            </a:r>
            <a:r>
              <a:rPr lang="en-US" b="1" dirty="0"/>
              <a:t>Precision</a:t>
            </a:r>
            <a:r>
              <a:rPr lang="en-US" dirty="0"/>
              <a:t>, and </a:t>
            </a:r>
            <a:r>
              <a:rPr lang="en-US" b="1" dirty="0"/>
              <a:t>Max-F1.</a:t>
            </a: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Metrics analyzed: </a:t>
            </a:r>
            <a:r>
              <a:rPr lang="en-US" b="1" dirty="0"/>
              <a:t>Precision, Recall, ROC–AUC.</a:t>
            </a:r>
            <a:endParaRPr lang="en-US" dirty="0"/>
          </a:p>
          <a:p>
            <a:r>
              <a:rPr lang="en-US" b="1" dirty="0"/>
              <a:t>Purpose:</a:t>
            </a:r>
          </a:p>
          <a:p>
            <a:pPr lvl="1"/>
            <a:r>
              <a:rPr lang="en-US" dirty="0"/>
              <a:t>To identify the most stable, generalizable dataset for downstream training and deployment.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4A63D4-5F56-61D6-6622-6053313E5657}"/>
              </a:ext>
            </a:extLst>
          </p:cNvPr>
          <p:cNvSpPr txBox="1"/>
          <p:nvPr/>
        </p:nvSpPr>
        <p:spPr>
          <a:xfrm>
            <a:off x="0" y="0"/>
            <a:ext cx="11231986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500" b="1" dirty="0"/>
              <a:t>Dataset Performance Evaluation Overview</a:t>
            </a:r>
          </a:p>
        </p:txBody>
      </p:sp>
    </p:spTree>
    <p:extLst>
      <p:ext uri="{BB962C8B-B14F-4D97-AF65-F5344CB8AC3E}">
        <p14:creationId xmlns:p14="http://schemas.microsoft.com/office/powerpoint/2010/main" val="245973706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A4FDBB-CA37-D462-163D-E1DF02807A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5FB5179E-75A0-14A4-C74D-CEFF62C19C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1725942"/>
              </p:ext>
            </p:extLst>
          </p:nvPr>
        </p:nvGraphicFramePr>
        <p:xfrm>
          <a:off x="821385" y="1505275"/>
          <a:ext cx="9352924" cy="31658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7566">
                  <a:extLst>
                    <a:ext uri="{9D8B030D-6E8A-4147-A177-3AD203B41FA5}">
                      <a16:colId xmlns:a16="http://schemas.microsoft.com/office/drawing/2014/main" val="1781870130"/>
                    </a:ext>
                  </a:extLst>
                </a:gridCol>
                <a:gridCol w="1365161">
                  <a:extLst>
                    <a:ext uri="{9D8B030D-6E8A-4147-A177-3AD203B41FA5}">
                      <a16:colId xmlns:a16="http://schemas.microsoft.com/office/drawing/2014/main" val="433890602"/>
                    </a:ext>
                  </a:extLst>
                </a:gridCol>
                <a:gridCol w="1468191">
                  <a:extLst>
                    <a:ext uri="{9D8B030D-6E8A-4147-A177-3AD203B41FA5}">
                      <a16:colId xmlns:a16="http://schemas.microsoft.com/office/drawing/2014/main" val="2010606031"/>
                    </a:ext>
                  </a:extLst>
                </a:gridCol>
                <a:gridCol w="1287888">
                  <a:extLst>
                    <a:ext uri="{9D8B030D-6E8A-4147-A177-3AD203B41FA5}">
                      <a16:colId xmlns:a16="http://schemas.microsoft.com/office/drawing/2014/main" val="2053486251"/>
                    </a:ext>
                  </a:extLst>
                </a:gridCol>
                <a:gridCol w="4134118">
                  <a:extLst>
                    <a:ext uri="{9D8B030D-6E8A-4147-A177-3AD203B41FA5}">
                      <a16:colId xmlns:a16="http://schemas.microsoft.com/office/drawing/2014/main" val="209589322"/>
                    </a:ext>
                  </a:extLst>
                </a:gridCol>
              </a:tblGrid>
              <a:tr h="66851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 dirty="0"/>
                        <a:t>Tuning Mode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Typical 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Typical </a:t>
                      </a:r>
                      <a:r>
                        <a:rPr lang="en-US" dirty="0" err="1"/>
                        <a:t>Recal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 dirty="0"/>
                        <a:t>Typical ROC–AUC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Key Observations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9312542"/>
                  </a:ext>
                </a:extLst>
              </a:tr>
              <a:tr h="94289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Recall</a:t>
                      </a:r>
                      <a:endParaRPr 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~0.13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~0.65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~0.80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Achieved strong recall (expected) but lower precision; stable across all datasets.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7339183"/>
                  </a:ext>
                </a:extLst>
              </a:tr>
              <a:tr h="387314">
                <a:tc>
                  <a:txBody>
                    <a:bodyPr/>
                    <a:lstStyle/>
                    <a:p>
                      <a:r>
                        <a:rPr lang="en-US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~0.30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~0.30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~0.70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Produced conservative predictions with fewer false positives but lower recall.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0156494"/>
                  </a:ext>
                </a:extLst>
              </a:tr>
              <a:tr h="387314">
                <a:tc>
                  <a:txBody>
                    <a:bodyPr/>
                    <a:lstStyle/>
                    <a:p>
                      <a:r>
                        <a:rPr lang="en-US" dirty="0"/>
                        <a:t>F1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~0.30–0.40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~0.30–0.40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~0.80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Balanced trade-off between recall and precision; moderate discriminative strength.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6067626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28E8D52E-3E7D-30D4-2F74-A9DF31AD3E6B}"/>
              </a:ext>
            </a:extLst>
          </p:cNvPr>
          <p:cNvSpPr txBox="1"/>
          <p:nvPr/>
        </p:nvSpPr>
        <p:spPr>
          <a:xfrm>
            <a:off x="656823" y="450761"/>
            <a:ext cx="1064958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Dataset Performance Summary by Tuning Mode</a:t>
            </a:r>
          </a:p>
        </p:txBody>
      </p:sp>
    </p:spTree>
    <p:extLst>
      <p:ext uri="{BB962C8B-B14F-4D97-AF65-F5344CB8AC3E}">
        <p14:creationId xmlns:p14="http://schemas.microsoft.com/office/powerpoint/2010/main" val="81226706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BC0B1F-D4C0-A84C-C278-F15C1E10BE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BA96138-A86E-576B-F9FB-B706FFC5B7CF}"/>
              </a:ext>
            </a:extLst>
          </p:cNvPr>
          <p:cNvSpPr txBox="1"/>
          <p:nvPr/>
        </p:nvSpPr>
        <p:spPr>
          <a:xfrm>
            <a:off x="1155878" y="1559802"/>
            <a:ext cx="8838127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/>
              <a:t>Distance-Based Models (KNN, Radius Neighbors, Nearest Centroid)</a:t>
            </a: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Best performance on </a:t>
            </a:r>
            <a:r>
              <a:rPr lang="en-US" b="1" i="1" dirty="0" err="1"/>
              <a:t>topcorr_only</a:t>
            </a:r>
            <a:r>
              <a:rPr lang="en-US" dirty="0"/>
              <a:t> datasets.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Correlation-based feature pruning improved distance-based separability.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Reduced feature redundancy minimized distortion in Euclidean/Minkowski space.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None/>
            </a:pPr>
            <a:r>
              <a:rPr lang="en-US" b="1" dirty="0"/>
              <a:t>Tree-Based and Neural Models</a:t>
            </a: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Performed uniformly well across all dataset versions.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Robust to correlated and nonlinear features.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b="1" dirty="0"/>
              <a:t>Cleaning/reduction improved training stability, not necessarily accuracy.</a:t>
            </a:r>
          </a:p>
          <a:p>
            <a:pPr lvl="1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B6C370-F93D-9A43-F3CD-89F74A59F398}"/>
              </a:ext>
            </a:extLst>
          </p:cNvPr>
          <p:cNvSpPr txBox="1"/>
          <p:nvPr/>
        </p:nvSpPr>
        <p:spPr>
          <a:xfrm>
            <a:off x="785611" y="399245"/>
            <a:ext cx="8234434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500" b="1" dirty="0"/>
              <a:t>Dataset-Specific Observations</a:t>
            </a:r>
          </a:p>
        </p:txBody>
      </p:sp>
    </p:spTree>
    <p:extLst>
      <p:ext uri="{BB962C8B-B14F-4D97-AF65-F5344CB8AC3E}">
        <p14:creationId xmlns:p14="http://schemas.microsoft.com/office/powerpoint/2010/main" val="197342286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0C1A02-134D-F4AE-6F24-3A048BE37C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680D977-9381-06AD-AAD3-6728416CF381}"/>
              </a:ext>
            </a:extLst>
          </p:cNvPr>
          <p:cNvSpPr txBox="1"/>
          <p:nvPr/>
        </p:nvSpPr>
        <p:spPr>
          <a:xfrm>
            <a:off x="283335" y="206062"/>
            <a:ext cx="5915402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500" dirty="0"/>
              <a:t>No Single Clear Winner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A2689FC-0BBD-3B21-C79E-66C9DA1ABB60}"/>
              </a:ext>
            </a:extLst>
          </p:cNvPr>
          <p:cNvSpPr txBox="1"/>
          <p:nvPr/>
        </p:nvSpPr>
        <p:spPr>
          <a:xfrm>
            <a:off x="452297" y="1244321"/>
            <a:ext cx="1131899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Observation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Despite experimenting with multiple dataset variants (base, reduced, cleaned, correlation-pruned),</a:t>
            </a:r>
            <a:br>
              <a:rPr lang="en-US" dirty="0"/>
            </a:br>
            <a:r>
              <a:rPr lang="en-US" b="1" dirty="0"/>
              <a:t>no single dataset consistently outperformed the others</a:t>
            </a:r>
            <a:r>
              <a:rPr lang="en-US" dirty="0"/>
              <a:t> across all models and tuning modes.</a:t>
            </a:r>
          </a:p>
          <a:p>
            <a:pPr lvl="1"/>
            <a:endParaRPr lang="en-US" dirty="0"/>
          </a:p>
          <a:p>
            <a:r>
              <a:rPr lang="en-US" b="1" dirty="0"/>
              <a:t>Interpretation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Current feature set has reached a </a:t>
            </a:r>
            <a:r>
              <a:rPr lang="en-US" b="1" dirty="0"/>
              <a:t>data-driven ceiling</a:t>
            </a:r>
            <a:r>
              <a:rPr lang="en-US" dirty="0"/>
              <a:t> — models now learn the same underlying signal,</a:t>
            </a:r>
            <a:br>
              <a:rPr lang="en-US" dirty="0"/>
            </a:br>
            <a:r>
              <a:rPr lang="en-US" dirty="0"/>
              <a:t>regardless of feature reduction or cleaning choices.</a:t>
            </a:r>
          </a:p>
          <a:p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Performance convergence indicates that </a:t>
            </a:r>
            <a:r>
              <a:rPr lang="en-US" b="1" dirty="0"/>
              <a:t>further gains require richer or external features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such as claim history, customer engagement, or behavioral metrics.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D00D7E-F55D-7ACD-8E26-BA8C07C8D4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8735" y="4106643"/>
            <a:ext cx="7772400" cy="2430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6446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CB5EAB-8493-4376-807F-E704F6746A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C3ED1E0-2473-DE43-E6EA-FF61F1F19A78}"/>
              </a:ext>
            </a:extLst>
          </p:cNvPr>
          <p:cNvSpPr txBox="1"/>
          <p:nvPr/>
        </p:nvSpPr>
        <p:spPr>
          <a:xfrm>
            <a:off x="730875" y="784830"/>
            <a:ext cx="10538139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  <a:p>
            <a:r>
              <a:rPr lang="en-US" dirty="0"/>
              <a:t>The dataset </a:t>
            </a:r>
            <a:r>
              <a:rPr lang="en-US" b="1" dirty="0" err="1"/>
              <a:t>clean_reduced_no_cat_raw</a:t>
            </a:r>
            <a:r>
              <a:rPr lang="en-US" dirty="0"/>
              <a:t> was chosen as the </a:t>
            </a:r>
            <a:r>
              <a:rPr lang="en-US" b="1" dirty="0"/>
              <a:t>default reference dataset</a:t>
            </a:r>
            <a:r>
              <a:rPr lang="en-US" dirty="0"/>
              <a:t> for all subsequent modeling and deployment.</a:t>
            </a:r>
          </a:p>
          <a:p>
            <a:pPr lvl="1"/>
            <a:endParaRPr lang="en-US" dirty="0"/>
          </a:p>
          <a:p>
            <a:r>
              <a:rPr lang="en-US" b="1" dirty="0"/>
              <a:t>Reasons for Selection: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Maintains </a:t>
            </a:r>
            <a:r>
              <a:rPr lang="en-US" b="1" dirty="0"/>
              <a:t>strong recall (~0.8)</a:t>
            </a:r>
            <a:r>
              <a:rPr lang="en-US" dirty="0"/>
              <a:t> and </a:t>
            </a:r>
            <a:r>
              <a:rPr lang="en-US" b="1" dirty="0"/>
              <a:t>stable ROC–AUC (~0.80)</a:t>
            </a:r>
            <a:r>
              <a:rPr lang="en-US" dirty="0"/>
              <a:t> across all model families.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Preserves </a:t>
            </a:r>
            <a:r>
              <a:rPr lang="en-US" b="1" dirty="0"/>
              <a:t>raw numeric structure</a:t>
            </a:r>
            <a:r>
              <a:rPr lang="en-US" dirty="0"/>
              <a:t>, ideal for tree-based and neural models.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Removes </a:t>
            </a:r>
            <a:r>
              <a:rPr lang="en-US" b="1" dirty="0"/>
              <a:t>low-informative categorical fields</a:t>
            </a:r>
            <a:r>
              <a:rPr lang="en-US" dirty="0"/>
              <a:t>, simplifying preprocessing.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Offers flexibility for </a:t>
            </a:r>
            <a:r>
              <a:rPr lang="en-US" b="1" dirty="0"/>
              <a:t>scaling, resampling, and future feature engineering</a:t>
            </a:r>
            <a:r>
              <a:rPr lang="en-US" dirty="0"/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33B100-35B6-42C9-2339-A343976CE98F}"/>
              </a:ext>
            </a:extLst>
          </p:cNvPr>
          <p:cNvSpPr txBox="1"/>
          <p:nvPr/>
        </p:nvSpPr>
        <p:spPr>
          <a:xfrm>
            <a:off x="0" y="0"/>
            <a:ext cx="4961230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500" b="1" dirty="0"/>
              <a:t>Practical Decision</a:t>
            </a:r>
          </a:p>
        </p:txBody>
      </p:sp>
    </p:spTree>
    <p:extLst>
      <p:ext uri="{BB962C8B-B14F-4D97-AF65-F5344CB8AC3E}">
        <p14:creationId xmlns:p14="http://schemas.microsoft.com/office/powerpoint/2010/main" val="153280431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EF2E8E-BE31-5F5C-ED46-7832106A51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6C0EA09-8ED8-1447-CF71-B678AEA149F3}"/>
              </a:ext>
            </a:extLst>
          </p:cNvPr>
          <p:cNvSpPr txBox="1"/>
          <p:nvPr/>
        </p:nvSpPr>
        <p:spPr>
          <a:xfrm>
            <a:off x="347729" y="1416675"/>
            <a:ext cx="10419009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Observed Behavior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Precision and recall displayed the </a:t>
            </a:r>
            <a:r>
              <a:rPr lang="en-US" b="1" dirty="0"/>
              <a:t>expected inverse relationship</a:t>
            </a:r>
            <a:r>
              <a:rPr lang="en-US" dirty="0"/>
              <a:t> across all models and resampling methods.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Recall beyond 0.8</a:t>
            </a:r>
            <a:r>
              <a:rPr lang="en-US" dirty="0"/>
              <a:t> caused a sharp </a:t>
            </a:r>
            <a:r>
              <a:rPr lang="en-US" b="1" dirty="0"/>
              <a:t>drop in precision (~0.15)</a:t>
            </a:r>
            <a:r>
              <a:rPr lang="en-US" dirty="0"/>
              <a:t>, as models became more permissive to ensure all potential non-renewal cases were captured.</a:t>
            </a:r>
          </a:p>
          <a:p>
            <a:pPr lvl="1"/>
            <a:r>
              <a:rPr lang="en-US" dirty="0"/>
              <a:t>The </a:t>
            </a:r>
            <a:r>
              <a:rPr lang="en-US" b="1" dirty="0"/>
              <a:t>optimal operating range</a:t>
            </a:r>
            <a:r>
              <a:rPr lang="en-US" dirty="0"/>
              <a:t> was typically </a:t>
            </a:r>
          </a:p>
          <a:p>
            <a:pPr lvl="1"/>
            <a:r>
              <a:rPr lang="en-US" dirty="0"/>
              <a:t>between </a:t>
            </a:r>
            <a:r>
              <a:rPr lang="en-US" b="1" dirty="0"/>
              <a:t>thresholds 0.4–0.6</a:t>
            </a:r>
            <a:r>
              <a:rPr lang="en-US" dirty="0"/>
              <a:t>, where:</a:t>
            </a:r>
          </a:p>
          <a:p>
            <a:pPr lvl="2"/>
            <a:r>
              <a:rPr lang="en-US" dirty="0"/>
              <a:t>Precision ≈ 0.35–0.45</a:t>
            </a:r>
          </a:p>
          <a:p>
            <a:pPr lvl="2"/>
            <a:r>
              <a:rPr lang="en-US" dirty="0"/>
              <a:t>Recall ≈ 0.40–0.45</a:t>
            </a:r>
          </a:p>
          <a:p>
            <a:pPr lvl="2"/>
            <a:r>
              <a:rPr lang="en-US" dirty="0"/>
              <a:t>F1 ≈ 0.38–0.40</a:t>
            </a:r>
          </a:p>
          <a:p>
            <a:pPr lvl="2"/>
            <a:endParaRPr lang="en-US" dirty="0"/>
          </a:p>
          <a:p>
            <a:r>
              <a:rPr lang="en-US" b="1" dirty="0"/>
              <a:t>Interpretation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Since resampling balanced the dataset effectively, this trade-off reflects </a:t>
            </a:r>
            <a:r>
              <a:rPr lang="en-US" b="1" dirty="0"/>
              <a:t>feature signal limitations</a:t>
            </a:r>
            <a:r>
              <a:rPr lang="en-US" dirty="0"/>
              <a:t>, not imbalance.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All model families converged to similar precision–recall curves — suggesting that </a:t>
            </a:r>
            <a:r>
              <a:rPr lang="en-US" b="1" dirty="0"/>
              <a:t>the current feature set may have reached its predictive ceiling.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Neural and ensemble models</a:t>
            </a:r>
            <a:r>
              <a:rPr lang="en-US" dirty="0"/>
              <a:t> provided smoother recall transitions, but even they showed diminishing precision returns at higher recall level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938D469-91B5-4E86-1468-36B96ED0E387}"/>
              </a:ext>
            </a:extLst>
          </p:cNvPr>
          <p:cNvSpPr txBox="1"/>
          <p:nvPr/>
        </p:nvSpPr>
        <p:spPr>
          <a:xfrm>
            <a:off x="528034" y="425003"/>
            <a:ext cx="9474581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500" b="1" dirty="0"/>
              <a:t>Precision–Recall Trade-off Behavior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B88B66-46EB-38AB-4C1C-60056A929F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7867" y="2621280"/>
            <a:ext cx="3896404" cy="2147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79006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C4533C-435B-79A3-A83A-91AD852492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B90B669-5B9E-B1B3-0B13-674733AFDC96}"/>
              </a:ext>
            </a:extLst>
          </p:cNvPr>
          <p:cNvSpPr txBox="1"/>
          <p:nvPr/>
        </p:nvSpPr>
        <p:spPr>
          <a:xfrm>
            <a:off x="347730" y="231820"/>
            <a:ext cx="6995698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500" dirty="0"/>
              <a:t>Model Evaluation Summary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770E08-F33A-0335-54EB-3BAD9101E385}"/>
              </a:ext>
            </a:extLst>
          </p:cNvPr>
          <p:cNvSpPr txBox="1"/>
          <p:nvPr/>
        </p:nvSpPr>
        <p:spPr>
          <a:xfrm>
            <a:off x="540913" y="1146220"/>
            <a:ext cx="10071279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Objective</a:t>
            </a:r>
          </a:p>
          <a:p>
            <a:pPr lvl="1"/>
            <a:r>
              <a:rPr lang="en-US" dirty="0"/>
              <a:t>To compare multiple machine learning models, resampling strategies, and tuning configurations on the </a:t>
            </a:r>
            <a:r>
              <a:rPr lang="en-US" b="1" dirty="0" err="1"/>
              <a:t>clean_reduced_no_cat_raw</a:t>
            </a:r>
            <a:r>
              <a:rPr lang="en-US" dirty="0"/>
              <a:t> dataset — identifying the most </a:t>
            </a:r>
            <a:r>
              <a:rPr lang="en-US" b="1" dirty="0"/>
              <a:t>stable recall–precision trade-offs</a:t>
            </a:r>
            <a:r>
              <a:rPr lang="en-US" dirty="0"/>
              <a:t> and </a:t>
            </a:r>
            <a:r>
              <a:rPr lang="en-US" b="1" dirty="0"/>
              <a:t>robust generalization patterns</a:t>
            </a:r>
            <a:r>
              <a:rPr lang="en-US" dirty="0"/>
              <a:t>.</a:t>
            </a:r>
          </a:p>
          <a:p>
            <a:br>
              <a:rPr lang="en-US" dirty="0"/>
            </a:br>
            <a:endParaRPr lang="en-US" dirty="0"/>
          </a:p>
          <a:p>
            <a:r>
              <a:rPr lang="en-US" b="1" dirty="0"/>
              <a:t>Evaluation Setup</a:t>
            </a:r>
          </a:p>
          <a:p>
            <a:pPr lvl="1"/>
            <a:r>
              <a:rPr lang="en-US" dirty="0"/>
              <a:t>All models trained through a </a:t>
            </a:r>
            <a:r>
              <a:rPr lang="en-US" b="1" dirty="0"/>
              <a:t>standardized pipeline</a:t>
            </a:r>
            <a:r>
              <a:rPr lang="en-US" dirty="0"/>
              <a:t> — uniform encoding, scaling, and metric computation.</a:t>
            </a:r>
          </a:p>
          <a:p>
            <a:pPr lvl="1"/>
            <a:endParaRPr lang="en-US" dirty="0"/>
          </a:p>
          <a:p>
            <a:r>
              <a:rPr lang="en-US" b="1" dirty="0"/>
              <a:t>Balancing Techniques Tested:</a:t>
            </a:r>
            <a:r>
              <a:rPr lang="en-US" dirty="0"/>
              <a:t> Random Over/Under-sampling, </a:t>
            </a:r>
            <a:r>
              <a:rPr lang="en-US" b="1" dirty="0"/>
              <a:t>SMOTE</a:t>
            </a:r>
            <a:r>
              <a:rPr lang="en-US" dirty="0"/>
              <a:t>, </a:t>
            </a:r>
            <a:r>
              <a:rPr lang="en-US" b="1" dirty="0"/>
              <a:t>ADASYN</a:t>
            </a:r>
            <a:r>
              <a:rPr lang="en-US" dirty="0"/>
              <a:t>, </a:t>
            </a:r>
            <a:r>
              <a:rPr lang="en-US" b="1" dirty="0"/>
              <a:t>SMOTE–Tomek</a:t>
            </a:r>
            <a:r>
              <a:rPr lang="en-US" dirty="0"/>
              <a:t>, and </a:t>
            </a:r>
            <a:r>
              <a:rPr lang="en-US" b="1" dirty="0"/>
              <a:t>ENN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b="1" dirty="0"/>
              <a:t>Tuning Strategies:</a:t>
            </a:r>
            <a:endParaRPr lang="en-US" dirty="0"/>
          </a:p>
          <a:p>
            <a:pPr lvl="1"/>
            <a:r>
              <a:rPr lang="en-US" b="1" dirty="0"/>
              <a:t>Max-F1 Mode</a:t>
            </a:r>
            <a:r>
              <a:rPr lang="en-US" dirty="0"/>
              <a:t> — balanced optimization of recall and precision.</a:t>
            </a:r>
          </a:p>
          <a:p>
            <a:pPr lvl="1"/>
            <a:r>
              <a:rPr lang="en-US" b="1" dirty="0"/>
              <a:t>Recall or Precision Mode</a:t>
            </a:r>
            <a:r>
              <a:rPr lang="en-US" dirty="0"/>
              <a:t> — business-driven thresholding for churn sensitivity.</a:t>
            </a:r>
          </a:p>
          <a:p>
            <a:pPr lvl="1"/>
            <a:endParaRPr lang="en-US" dirty="0"/>
          </a:p>
          <a:p>
            <a:r>
              <a:rPr lang="en-US" dirty="0"/>
              <a:t>Evaluations performed on consistent </a:t>
            </a:r>
            <a:r>
              <a:rPr lang="en-US" b="1" dirty="0"/>
              <a:t>train–validation–test splits</a:t>
            </a:r>
            <a:r>
              <a:rPr lang="en-US" dirty="0"/>
              <a:t> to ensure fair comparison.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038085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8F9D0B-4439-D5AA-C207-930C6DED40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26519D5-1F2F-7FD3-2804-52643B352660}"/>
              </a:ext>
            </a:extLst>
          </p:cNvPr>
          <p:cNvSpPr txBox="1"/>
          <p:nvPr/>
        </p:nvSpPr>
        <p:spPr>
          <a:xfrm>
            <a:off x="373486" y="1197736"/>
            <a:ext cx="11269015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ROC–AUC consistently &gt; 0.70</a:t>
            </a:r>
            <a:r>
              <a:rPr lang="en-US" dirty="0"/>
              <a:t> across models — demonstrating reliable discrimination between renewal and non-renewal.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Stable recall and precision trends</a:t>
            </a:r>
            <a:r>
              <a:rPr lang="en-US" dirty="0"/>
              <a:t> across resampling methods indicate a </a:t>
            </a:r>
            <a:r>
              <a:rPr lang="en-US" b="1" dirty="0"/>
              <a:t>well-calibrated data pipeline</a:t>
            </a:r>
            <a:r>
              <a:rPr lang="en-US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en-US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Minimal performance variance</a:t>
            </a:r>
            <a:r>
              <a:rPr lang="en-US" dirty="0"/>
              <a:t> between models confirms strong generalization and effective preprocessing.</a:t>
            </a:r>
          </a:p>
          <a:p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b="1" dirty="0"/>
              <a:t>Serial Ensemble model </a:t>
            </a:r>
            <a:r>
              <a:rPr lang="en-US" dirty="0"/>
              <a:t>delivered the </a:t>
            </a:r>
            <a:r>
              <a:rPr lang="en-US" b="1" dirty="0"/>
              <a:t>most balanced and repeatable results</a:t>
            </a:r>
            <a:r>
              <a:rPr lang="en-US" dirty="0"/>
              <a:t> across all configurations.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A9A91B-8CE3-8393-68C4-053C2CDCB4BE}"/>
              </a:ext>
            </a:extLst>
          </p:cNvPr>
          <p:cNvSpPr txBox="1"/>
          <p:nvPr/>
        </p:nvSpPr>
        <p:spPr>
          <a:xfrm>
            <a:off x="463639" y="154546"/>
            <a:ext cx="807919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Model Performance Summary</a:t>
            </a:r>
            <a:endParaRPr lang="en-US" sz="45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EC1B62B-B61C-2639-AC26-818553EAC4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5248" y="3933988"/>
            <a:ext cx="9149366" cy="2599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3125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56B0F3-28A1-F6FE-3790-94DF8CAE24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D600673-918D-1C21-CC87-69D1090FD3C5}"/>
              </a:ext>
            </a:extLst>
          </p:cNvPr>
          <p:cNvSpPr txBox="1"/>
          <p:nvPr/>
        </p:nvSpPr>
        <p:spPr>
          <a:xfrm>
            <a:off x="1594022" y="1896837"/>
            <a:ext cx="8500276" cy="34470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Operating System – </a:t>
            </a:r>
            <a:r>
              <a:rPr lang="en-US" dirty="0"/>
              <a:t>Windows / Mac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Development Environment – </a:t>
            </a:r>
            <a:r>
              <a:rPr lang="en-US" dirty="0" err="1"/>
              <a:t>Jupyter</a:t>
            </a:r>
            <a:r>
              <a:rPr lang="en-US" dirty="0"/>
              <a:t> Notebook (Python)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Libraries Used – </a:t>
            </a:r>
            <a:r>
              <a:rPr lang="en-US" dirty="0"/>
              <a:t>scikit-learn, pandas, matplotlib, </a:t>
            </a:r>
            <a:r>
              <a:rPr lang="en-US" dirty="0" err="1"/>
              <a:t>numpy</a:t>
            </a:r>
            <a:r>
              <a:rPr lang="en-US" dirty="0"/>
              <a:t>, seaborn, </a:t>
            </a:r>
            <a:r>
              <a:rPr lang="en-US" dirty="0" err="1"/>
              <a:t>imblearn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Dataset Source – </a:t>
            </a:r>
            <a:r>
              <a:rPr lang="en-US" dirty="0"/>
              <a:t>Kaggle: </a:t>
            </a:r>
            <a:r>
              <a:rPr lang="en-US" dirty="0">
                <a:hlinkClick r:id="rId2"/>
              </a:rPr>
              <a:t>Insurance Renewal Prediction (LazyPredict)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Dataset Type – </a:t>
            </a:r>
            <a:r>
              <a:rPr lang="en-US" dirty="0"/>
              <a:t>CSV flat file (~80k records, mix of numeric &amp; categorical features)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Version Control – </a:t>
            </a:r>
            <a:r>
              <a:rPr lang="en-US" dirty="0"/>
              <a:t>GitHub repository: </a:t>
            </a:r>
            <a:r>
              <a:rPr lang="en-US" dirty="0">
                <a:hlinkClick r:id="rId3"/>
              </a:rPr>
              <a:t>PredictMyPolicy</a:t>
            </a:r>
            <a:endParaRPr lang="en-US" dirty="0"/>
          </a:p>
          <a:p>
            <a:endParaRPr lang="en-US" sz="20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2A551E-9598-EA52-EFAF-BE83043645BA}"/>
              </a:ext>
            </a:extLst>
          </p:cNvPr>
          <p:cNvSpPr txBox="1"/>
          <p:nvPr/>
        </p:nvSpPr>
        <p:spPr>
          <a:xfrm>
            <a:off x="1594022" y="679622"/>
            <a:ext cx="518571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/>
              <a:t>Technical Setup</a:t>
            </a:r>
          </a:p>
        </p:txBody>
      </p:sp>
    </p:spTree>
    <p:extLst>
      <p:ext uri="{BB962C8B-B14F-4D97-AF65-F5344CB8AC3E}">
        <p14:creationId xmlns:p14="http://schemas.microsoft.com/office/powerpoint/2010/main" val="274238317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79AF46-9097-31A6-73A5-70EA57F81E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1339A59-0959-B548-7EBF-FD370080F1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8795729"/>
              </p:ext>
            </p:extLst>
          </p:nvPr>
        </p:nvGraphicFramePr>
        <p:xfrm>
          <a:off x="1824581" y="1980670"/>
          <a:ext cx="8542838" cy="28966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978474">
                  <a:extLst>
                    <a:ext uri="{9D8B030D-6E8A-4147-A177-3AD203B41FA5}">
                      <a16:colId xmlns:a16="http://schemas.microsoft.com/office/drawing/2014/main" val="681799519"/>
                    </a:ext>
                  </a:extLst>
                </a:gridCol>
                <a:gridCol w="1343631">
                  <a:extLst>
                    <a:ext uri="{9D8B030D-6E8A-4147-A177-3AD203B41FA5}">
                      <a16:colId xmlns:a16="http://schemas.microsoft.com/office/drawing/2014/main" val="2506428999"/>
                    </a:ext>
                  </a:extLst>
                </a:gridCol>
                <a:gridCol w="1286494">
                  <a:extLst>
                    <a:ext uri="{9D8B030D-6E8A-4147-A177-3AD203B41FA5}">
                      <a16:colId xmlns:a16="http://schemas.microsoft.com/office/drawing/2014/main" val="1043251211"/>
                    </a:ext>
                  </a:extLst>
                </a:gridCol>
                <a:gridCol w="1245024">
                  <a:extLst>
                    <a:ext uri="{9D8B030D-6E8A-4147-A177-3AD203B41FA5}">
                      <a16:colId xmlns:a16="http://schemas.microsoft.com/office/drawing/2014/main" val="1551695473"/>
                    </a:ext>
                  </a:extLst>
                </a:gridCol>
                <a:gridCol w="1689215">
                  <a:extLst>
                    <a:ext uri="{9D8B030D-6E8A-4147-A177-3AD203B41FA5}">
                      <a16:colId xmlns:a16="http://schemas.microsoft.com/office/drawing/2014/main" val="2467765375"/>
                    </a:ext>
                  </a:extLst>
                </a:gridCol>
              </a:tblGrid>
              <a:tr h="337753">
                <a:tc>
                  <a:txBody>
                    <a:bodyPr/>
                    <a:lstStyle/>
                    <a:p>
                      <a:pPr marL="0" marR="0">
                        <a:buNone/>
                      </a:pPr>
                      <a:r>
                        <a:rPr lang="en-US" sz="1500" kern="100" dirty="0">
                          <a:effectLst/>
                        </a:rPr>
                        <a:t>Model</a:t>
                      </a:r>
                      <a:endParaRPr lang="en-US" sz="12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buNone/>
                      </a:pPr>
                      <a:r>
                        <a:rPr lang="en-US" sz="1500" kern="100">
                          <a:effectLst/>
                        </a:rPr>
                        <a:t>Test Precision</a:t>
                      </a:r>
                      <a:endParaRPr lang="en-US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buNone/>
                      </a:pPr>
                      <a:r>
                        <a:rPr lang="en-US" sz="1500" kern="100">
                          <a:effectLst/>
                        </a:rPr>
                        <a:t>Test Recall</a:t>
                      </a:r>
                      <a:endParaRPr lang="en-US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buNone/>
                      </a:pPr>
                      <a:r>
                        <a:rPr lang="en-US" sz="1500" kern="100">
                          <a:effectLst/>
                        </a:rPr>
                        <a:t>Test F1</a:t>
                      </a:r>
                      <a:endParaRPr lang="en-US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buNone/>
                      </a:pPr>
                      <a:r>
                        <a:rPr lang="en-US" sz="1500" kern="100">
                          <a:effectLst/>
                        </a:rPr>
                        <a:t>Test ROC–AUC</a:t>
                      </a:r>
                      <a:endParaRPr lang="en-US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54448352"/>
                  </a:ext>
                </a:extLst>
              </a:tr>
              <a:tr h="284323">
                <a:tc>
                  <a:txBody>
                    <a:bodyPr/>
                    <a:lstStyle/>
                    <a:p>
                      <a:pPr marL="0" marR="0">
                        <a:buNone/>
                      </a:pPr>
                      <a:r>
                        <a:rPr lang="en-US" sz="1500" kern="100">
                          <a:effectLst/>
                        </a:rPr>
                        <a:t>SerialEnsemble</a:t>
                      </a:r>
                      <a:endParaRPr lang="en-US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buNone/>
                      </a:pPr>
                      <a:r>
                        <a:rPr lang="en-US" sz="1500" kern="100">
                          <a:effectLst/>
                        </a:rPr>
                        <a:t>0.15</a:t>
                      </a:r>
                      <a:endParaRPr lang="en-US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buNone/>
                      </a:pPr>
                      <a:r>
                        <a:rPr lang="en-US" sz="1500" kern="100">
                          <a:effectLst/>
                        </a:rPr>
                        <a:t>0.82</a:t>
                      </a:r>
                      <a:endParaRPr lang="en-US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buNone/>
                      </a:pPr>
                      <a:r>
                        <a:rPr lang="en-US" sz="1500" kern="100">
                          <a:effectLst/>
                        </a:rPr>
                        <a:t>0.27</a:t>
                      </a:r>
                      <a:endParaRPr lang="en-US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buNone/>
                      </a:pPr>
                      <a:r>
                        <a:rPr lang="en-US" sz="1500" kern="100">
                          <a:effectLst/>
                        </a:rPr>
                        <a:t>0.81</a:t>
                      </a:r>
                      <a:endParaRPr lang="en-US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13400934"/>
                  </a:ext>
                </a:extLst>
              </a:tr>
              <a:tr h="284323">
                <a:tc>
                  <a:txBody>
                    <a:bodyPr/>
                    <a:lstStyle/>
                    <a:p>
                      <a:pPr marL="0" marR="0">
                        <a:buNone/>
                      </a:pPr>
                      <a:r>
                        <a:rPr lang="en-US" sz="1500" kern="100">
                          <a:effectLst/>
                        </a:rPr>
                        <a:t>Ensemble[soft]</a:t>
                      </a:r>
                      <a:endParaRPr lang="en-US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buNone/>
                      </a:pPr>
                      <a:r>
                        <a:rPr lang="en-US" sz="1500" kern="100">
                          <a:effectLst/>
                        </a:rPr>
                        <a:t>0.167</a:t>
                      </a:r>
                      <a:endParaRPr lang="en-US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buNone/>
                      </a:pPr>
                      <a:r>
                        <a:rPr lang="en-US" sz="1500" kern="100">
                          <a:effectLst/>
                        </a:rPr>
                        <a:t>0.73</a:t>
                      </a:r>
                      <a:endParaRPr lang="en-US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buNone/>
                      </a:pPr>
                      <a:r>
                        <a:rPr lang="en-US" sz="1500" kern="100">
                          <a:effectLst/>
                        </a:rPr>
                        <a:t>0.27</a:t>
                      </a:r>
                      <a:endParaRPr lang="en-US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buNone/>
                      </a:pPr>
                      <a:r>
                        <a:rPr lang="en-US" sz="1500" kern="100">
                          <a:effectLst/>
                        </a:rPr>
                        <a:t>0.74</a:t>
                      </a:r>
                      <a:endParaRPr lang="en-US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34704969"/>
                  </a:ext>
                </a:extLst>
              </a:tr>
              <a:tr h="284323">
                <a:tc>
                  <a:txBody>
                    <a:bodyPr/>
                    <a:lstStyle/>
                    <a:p>
                      <a:pPr marL="0" marR="0">
                        <a:buNone/>
                      </a:pPr>
                      <a:r>
                        <a:rPr lang="en-US" sz="1500" kern="100">
                          <a:effectLst/>
                        </a:rPr>
                        <a:t>Xgb</a:t>
                      </a:r>
                      <a:endParaRPr lang="en-US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buNone/>
                      </a:pPr>
                      <a:r>
                        <a:rPr lang="en-US" sz="1500" kern="100">
                          <a:effectLst/>
                        </a:rPr>
                        <a:t>0.17</a:t>
                      </a:r>
                      <a:endParaRPr lang="en-US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buNone/>
                      </a:pPr>
                      <a:r>
                        <a:rPr lang="en-US" sz="1500" kern="100">
                          <a:effectLst/>
                        </a:rPr>
                        <a:t>0.7</a:t>
                      </a:r>
                      <a:r>
                        <a:rPr lang="en-US" sz="1200" kern="100">
                          <a:effectLst/>
                        </a:rPr>
                        <a:t>1</a:t>
                      </a:r>
                      <a:endParaRPr lang="en-US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buNone/>
                      </a:pPr>
                      <a:r>
                        <a:rPr lang="en-US" sz="1500" kern="100">
                          <a:effectLst/>
                        </a:rPr>
                        <a:t>0.27</a:t>
                      </a:r>
                      <a:endParaRPr lang="en-US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buNone/>
                      </a:pPr>
                      <a:r>
                        <a:rPr lang="en-US" sz="1500" kern="100">
                          <a:effectLst/>
                        </a:rPr>
                        <a:t>0.81</a:t>
                      </a:r>
                      <a:endParaRPr lang="en-US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11325158"/>
                  </a:ext>
                </a:extLst>
              </a:tr>
              <a:tr h="284323">
                <a:tc>
                  <a:txBody>
                    <a:bodyPr/>
                    <a:lstStyle/>
                    <a:p>
                      <a:pPr marL="0" marR="0">
                        <a:buNone/>
                      </a:pPr>
                      <a:r>
                        <a:rPr lang="en-US" sz="1500" kern="100">
                          <a:effectLst/>
                        </a:rPr>
                        <a:t>NearestCentroid</a:t>
                      </a:r>
                      <a:endParaRPr lang="en-US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buNone/>
                      </a:pPr>
                      <a:r>
                        <a:rPr lang="en-US" sz="1500" kern="100">
                          <a:effectLst/>
                        </a:rPr>
                        <a:t>0.251</a:t>
                      </a:r>
                      <a:endParaRPr lang="en-US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buNone/>
                      </a:pPr>
                      <a:r>
                        <a:rPr lang="en-US" sz="1500" kern="100">
                          <a:effectLst/>
                        </a:rPr>
                        <a:t>0.49</a:t>
                      </a:r>
                      <a:endParaRPr lang="en-US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buNone/>
                      </a:pPr>
                      <a:r>
                        <a:rPr lang="en-US" sz="1500" kern="100">
                          <a:effectLst/>
                        </a:rPr>
                        <a:t>0.33</a:t>
                      </a:r>
                      <a:endParaRPr lang="en-US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buNone/>
                      </a:pPr>
                      <a:r>
                        <a:rPr lang="en-US" sz="1500" kern="100">
                          <a:effectLst/>
                        </a:rPr>
                        <a:t>0.81</a:t>
                      </a:r>
                      <a:endParaRPr lang="en-US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70827849"/>
                  </a:ext>
                </a:extLst>
              </a:tr>
              <a:tr h="568646">
                <a:tc>
                  <a:txBody>
                    <a:bodyPr/>
                    <a:lstStyle/>
                    <a:p>
                      <a:pPr marL="0" marR="0">
                        <a:buNone/>
                      </a:pPr>
                      <a:r>
                        <a:rPr lang="en-US" sz="1500" kern="100">
                          <a:effectLst/>
                        </a:rPr>
                        <a:t>LogisticRegressionPoly</a:t>
                      </a:r>
                      <a:endParaRPr lang="en-US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buNone/>
                      </a:pPr>
                      <a:r>
                        <a:rPr lang="en-US" sz="1500" kern="100">
                          <a:effectLst/>
                        </a:rPr>
                        <a:t>0.3</a:t>
                      </a:r>
                      <a:r>
                        <a:rPr lang="en-US" sz="1200" kern="100">
                          <a:effectLst/>
                        </a:rPr>
                        <a:t>2</a:t>
                      </a:r>
                      <a:endParaRPr lang="en-US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buNone/>
                      </a:pPr>
                      <a:r>
                        <a:rPr lang="en-US" sz="1500" kern="100">
                          <a:effectLst/>
                        </a:rPr>
                        <a:t>0.45</a:t>
                      </a:r>
                      <a:endParaRPr lang="en-US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buNone/>
                      </a:pPr>
                      <a:r>
                        <a:rPr lang="en-US" sz="1500" kern="100">
                          <a:effectLst/>
                        </a:rPr>
                        <a:t>0.37</a:t>
                      </a:r>
                      <a:endParaRPr lang="en-US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buNone/>
                      </a:pPr>
                      <a:r>
                        <a:rPr lang="en-US" sz="1500" kern="100">
                          <a:effectLst/>
                        </a:rPr>
                        <a:t>0.82</a:t>
                      </a:r>
                      <a:endParaRPr lang="en-US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17010296"/>
                  </a:ext>
                </a:extLst>
              </a:tr>
              <a:tr h="284323">
                <a:tc>
                  <a:txBody>
                    <a:bodyPr/>
                    <a:lstStyle/>
                    <a:p>
                      <a:pPr marL="0" marR="0">
                        <a:buNone/>
                      </a:pPr>
                      <a:r>
                        <a:rPr lang="en-US" sz="1500" kern="100">
                          <a:effectLst/>
                        </a:rPr>
                        <a:t>RandomForest </a:t>
                      </a:r>
                      <a:endParaRPr lang="en-US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buNone/>
                      </a:pPr>
                      <a:r>
                        <a:rPr lang="en-US" sz="1500" kern="100">
                          <a:effectLst/>
                        </a:rPr>
                        <a:t>0.27</a:t>
                      </a:r>
                      <a:endParaRPr lang="en-US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buNone/>
                      </a:pPr>
                      <a:r>
                        <a:rPr lang="en-US" sz="1500" kern="100">
                          <a:effectLst/>
                        </a:rPr>
                        <a:t>0.35</a:t>
                      </a:r>
                      <a:endParaRPr lang="en-US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buNone/>
                      </a:pPr>
                      <a:r>
                        <a:rPr lang="en-US" sz="1500" kern="100">
                          <a:effectLst/>
                        </a:rPr>
                        <a:t>0.30</a:t>
                      </a:r>
                      <a:endParaRPr lang="en-US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buNone/>
                      </a:pPr>
                      <a:r>
                        <a:rPr lang="en-US" sz="1500" kern="100">
                          <a:effectLst/>
                        </a:rPr>
                        <a:t>0.79</a:t>
                      </a:r>
                      <a:endParaRPr lang="en-US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89695946"/>
                  </a:ext>
                </a:extLst>
              </a:tr>
              <a:tr h="284323">
                <a:tc>
                  <a:txBody>
                    <a:bodyPr/>
                    <a:lstStyle/>
                    <a:p>
                      <a:pPr marL="0" marR="0">
                        <a:buNone/>
                      </a:pPr>
                      <a:r>
                        <a:rPr lang="en-US" sz="1500" kern="100">
                          <a:effectLst/>
                        </a:rPr>
                        <a:t>KerasMLP</a:t>
                      </a:r>
                      <a:endParaRPr lang="en-US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buNone/>
                      </a:pPr>
                      <a:r>
                        <a:rPr lang="en-US" sz="1500" kern="100">
                          <a:effectLst/>
                        </a:rPr>
                        <a:t>0.36</a:t>
                      </a:r>
                      <a:endParaRPr lang="en-US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buNone/>
                      </a:pPr>
                      <a:r>
                        <a:rPr lang="en-US" sz="1500" kern="100">
                          <a:effectLst/>
                        </a:rPr>
                        <a:t>0.31</a:t>
                      </a:r>
                      <a:endParaRPr lang="en-US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buNone/>
                      </a:pPr>
                      <a:r>
                        <a:rPr lang="en-US" sz="1500" kern="100">
                          <a:effectLst/>
                        </a:rPr>
                        <a:t>0.3388</a:t>
                      </a:r>
                      <a:endParaRPr lang="en-US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buNone/>
                      </a:pPr>
                      <a:r>
                        <a:rPr lang="en-US" sz="1500" kern="100">
                          <a:effectLst/>
                        </a:rPr>
                        <a:t>0.7785</a:t>
                      </a:r>
                      <a:endParaRPr lang="en-US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7541267"/>
                  </a:ext>
                </a:extLst>
              </a:tr>
              <a:tr h="284323">
                <a:tc>
                  <a:txBody>
                    <a:bodyPr/>
                    <a:lstStyle/>
                    <a:p>
                      <a:pPr marL="0" marR="0">
                        <a:buNone/>
                      </a:pPr>
                      <a:r>
                        <a:rPr lang="en-US" sz="1500" kern="100">
                          <a:effectLst/>
                        </a:rPr>
                        <a:t>DecisionTree</a:t>
                      </a:r>
                      <a:endParaRPr lang="en-US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buNone/>
                      </a:pPr>
                      <a:r>
                        <a:rPr lang="en-US" sz="1500" kern="100">
                          <a:effectLst/>
                        </a:rPr>
                        <a:t>0.1581</a:t>
                      </a:r>
                      <a:endParaRPr lang="en-US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buNone/>
                      </a:pPr>
                      <a:r>
                        <a:rPr lang="en-US" sz="1500" kern="100">
                          <a:effectLst/>
                        </a:rPr>
                        <a:t>0.26</a:t>
                      </a:r>
                      <a:endParaRPr lang="en-US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buNone/>
                      </a:pPr>
                      <a:r>
                        <a:rPr lang="en-US" sz="1500" kern="100">
                          <a:effectLst/>
                        </a:rPr>
                        <a:t>0.26</a:t>
                      </a:r>
                      <a:endParaRPr lang="en-US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buNone/>
                      </a:pPr>
                      <a:r>
                        <a:rPr lang="en-US" sz="1500" kern="100" dirty="0">
                          <a:effectLst/>
                        </a:rPr>
                        <a:t>0.58</a:t>
                      </a:r>
                      <a:endParaRPr lang="en-US" sz="12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9923649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C4D81A5D-A891-5702-F58C-2437BBA1A4EA}"/>
              </a:ext>
            </a:extLst>
          </p:cNvPr>
          <p:cNvSpPr txBox="1"/>
          <p:nvPr/>
        </p:nvSpPr>
        <p:spPr>
          <a:xfrm>
            <a:off x="463639" y="154546"/>
            <a:ext cx="807919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Model Performance Summary</a:t>
            </a:r>
            <a:endParaRPr lang="en-US" sz="4500" b="1" dirty="0"/>
          </a:p>
        </p:txBody>
      </p:sp>
    </p:spTree>
    <p:extLst>
      <p:ext uri="{BB962C8B-B14F-4D97-AF65-F5344CB8AC3E}">
        <p14:creationId xmlns:p14="http://schemas.microsoft.com/office/powerpoint/2010/main" val="100674454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D37FA8-F310-2A21-04B2-0A3BDCA175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9903B11-814A-6AD0-4DFF-5A230C7ED5A9}"/>
              </a:ext>
            </a:extLst>
          </p:cNvPr>
          <p:cNvSpPr txBox="1"/>
          <p:nvPr/>
        </p:nvSpPr>
        <p:spPr>
          <a:xfrm>
            <a:off x="0" y="0"/>
            <a:ext cx="11632736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500" b="1" dirty="0"/>
              <a:t>Hyperparameter Tuning and Model Behavior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3BC7391-ECB7-C2E4-4F54-11E78EEAC82E}"/>
              </a:ext>
            </a:extLst>
          </p:cNvPr>
          <p:cNvSpPr txBox="1"/>
          <p:nvPr/>
        </p:nvSpPr>
        <p:spPr>
          <a:xfrm>
            <a:off x="505097" y="1262743"/>
            <a:ext cx="10842172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Overview</a:t>
            </a:r>
          </a:p>
          <a:p>
            <a:r>
              <a:rPr lang="en-US" dirty="0"/>
              <a:t>Extensive tuning performed across all model families: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Linear models:</a:t>
            </a:r>
            <a:r>
              <a:rPr lang="en-US" dirty="0"/>
              <a:t> Regularization strength </a:t>
            </a:r>
            <a:r>
              <a:rPr lang="en-US" i="1" dirty="0"/>
              <a:t>(C)</a:t>
            </a:r>
            <a:r>
              <a:rPr lang="en-US" dirty="0"/>
              <a:t>, polynomial degree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Tree-based models:</a:t>
            </a:r>
            <a:r>
              <a:rPr lang="en-US" dirty="0"/>
              <a:t> Depth, estimators, learning rate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Neural models:</a:t>
            </a:r>
            <a:r>
              <a:rPr lang="en-US" dirty="0"/>
              <a:t> Layers, activation functions, dropout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Tuning improved </a:t>
            </a:r>
            <a:r>
              <a:rPr lang="en-US" b="1" dirty="0"/>
              <a:t>training stability</a:t>
            </a:r>
            <a:r>
              <a:rPr lang="en-US" dirty="0"/>
              <a:t> and reduced overfitting but yielded </a:t>
            </a:r>
            <a:r>
              <a:rPr lang="en-US" b="1" dirty="0"/>
              <a:t>no major lift in core metrics</a:t>
            </a:r>
            <a:r>
              <a:rPr lang="en-US" dirty="0"/>
              <a:t>.</a:t>
            </a:r>
          </a:p>
          <a:p>
            <a:endParaRPr lang="en-US" b="1" dirty="0"/>
          </a:p>
          <a:p>
            <a:r>
              <a:rPr lang="en-US" b="1" dirty="0"/>
              <a:t>Results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ROC–AUC plateaued at ≈ 0.83–0.84</a:t>
            </a:r>
            <a:r>
              <a:rPr lang="en-US" dirty="0"/>
              <a:t> across algorithms.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Precision and F1-score remained stable despite diverse configurations.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Indicates that models are already </a:t>
            </a:r>
            <a:r>
              <a:rPr lang="en-US" b="1" dirty="0"/>
              <a:t>extracting the maximum available signal</a:t>
            </a:r>
            <a:r>
              <a:rPr lang="en-US" dirty="0"/>
              <a:t> from current features.</a:t>
            </a:r>
          </a:p>
          <a:p>
            <a:r>
              <a:rPr lang="en-US" dirty="0"/>
              <a:t>.</a:t>
            </a:r>
          </a:p>
          <a:p>
            <a:r>
              <a:rPr lang="en-US" b="1" dirty="0"/>
              <a:t>Interpretation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Further tuning cannot enhance performance meaningfully —</a:t>
            </a:r>
            <a:br>
              <a:rPr lang="en-US" dirty="0"/>
            </a:br>
            <a:r>
              <a:rPr lang="en-US" dirty="0"/>
              <a:t>the </a:t>
            </a:r>
            <a:r>
              <a:rPr lang="en-US" b="1" dirty="0"/>
              <a:t>limiting factor lies in feature richness</a:t>
            </a:r>
            <a:r>
              <a:rPr lang="en-US" dirty="0"/>
              <a:t>, not algorithm design.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Missing behavioral and transactional features (e.g., </a:t>
            </a:r>
            <a:r>
              <a:rPr lang="en-US" b="1" dirty="0"/>
              <a:t>claim history, payment consistency, customer engagement</a:t>
            </a:r>
            <a:r>
              <a:rPr lang="en-US" dirty="0"/>
              <a:t>) likely constrain predictive power.</a:t>
            </a:r>
          </a:p>
          <a:p>
            <a:endParaRPr lang="en-US" dirty="0"/>
          </a:p>
        </p:txBody>
      </p:sp>
      <p:pic>
        <p:nvPicPr>
          <p:cNvPr id="5" name="Picture 4" descr="A graph with different colored lines&#10;&#10;AI-generated content may be incorrect.">
            <a:extLst>
              <a:ext uri="{FF2B5EF4-FFF2-40B4-BE49-F238E27FC236}">
                <a16:creationId xmlns:a16="http://schemas.microsoft.com/office/drawing/2014/main" id="{E8B8A193-3EF7-F47B-18E9-2BDD09E724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7458" y="680327"/>
            <a:ext cx="3476896" cy="1936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96971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07A570-432E-FA16-9161-BA796920BC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F34B66E-6024-7276-AFFD-D68F12F43AE6}"/>
              </a:ext>
            </a:extLst>
          </p:cNvPr>
          <p:cNvSpPr txBox="1"/>
          <p:nvPr/>
        </p:nvSpPr>
        <p:spPr>
          <a:xfrm>
            <a:off x="1068947" y="1353327"/>
            <a:ext cx="9388698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/>
              <a:t>Overall Outcome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b="1" dirty="0" err="1">
                <a:latin typeface="Courier New" panose="02070309020205020404" pitchFamily="49" charset="0"/>
              </a:rPr>
              <a:t>clean_reduced_no_cat_raw</a:t>
            </a:r>
            <a:r>
              <a:rPr lang="en-US" dirty="0"/>
              <a:t> dataset proved to be the </a:t>
            </a:r>
            <a:r>
              <a:rPr lang="en-US" b="1" dirty="0"/>
              <a:t>most stable and generalizable foundation</a:t>
            </a:r>
            <a:r>
              <a:rPr lang="en-US" dirty="0"/>
              <a:t> for modeling.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All models achieved </a:t>
            </a:r>
            <a:r>
              <a:rPr lang="en-US" b="1" dirty="0"/>
              <a:t>ROC–AUC &gt; 0.70</a:t>
            </a:r>
            <a:r>
              <a:rPr lang="en-US" dirty="0"/>
              <a:t>, confirming consistent and reliable discrimination between renewals and non-renewals.</a:t>
            </a:r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r>
              <a:rPr lang="en-US" b="1" dirty="0"/>
              <a:t>Serial Ensemble (SMOTE):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Highest recall (~0.81)</a:t>
            </a:r>
            <a:r>
              <a:rPr lang="en-US" dirty="0"/>
              <a:t> — best suited for </a:t>
            </a:r>
            <a:r>
              <a:rPr lang="en-US" b="1" dirty="0"/>
              <a:t>sensitivity-focused use cases</a:t>
            </a:r>
            <a:r>
              <a:rPr lang="en-US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Consistently captured a greater proportion of true non-renewals</a:t>
            </a:r>
            <a:br>
              <a:rPr lang="en-US" dirty="0"/>
            </a:br>
            <a:r>
              <a:rPr lang="en-US" b="1" dirty="0"/>
              <a:t>without degrading ROC–AUC performance</a:t>
            </a:r>
            <a:r>
              <a:rPr lang="en-US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b="1" dirty="0"/>
              <a:t>Business Alignment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Since the </a:t>
            </a:r>
            <a:r>
              <a:rPr lang="en-US" b="1" dirty="0"/>
              <a:t>business goal prioritizes recall</a:t>
            </a:r>
            <a:r>
              <a:rPr lang="en-US" dirty="0"/>
              <a:t> (identifying potential churners early),</a:t>
            </a:r>
            <a:br>
              <a:rPr lang="en-US" dirty="0"/>
            </a:br>
            <a:r>
              <a:rPr lang="en-US" dirty="0"/>
              <a:t>the </a:t>
            </a:r>
            <a:r>
              <a:rPr lang="en-US" b="1" dirty="0"/>
              <a:t>Serial Ensemble configuration</a:t>
            </a:r>
            <a:r>
              <a:rPr lang="en-US" dirty="0"/>
              <a:t> was selected as the </a:t>
            </a:r>
            <a:r>
              <a:rPr lang="en-US" b="1" dirty="0"/>
              <a:t>final model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trade-off in precision is acceptable as it minimizes </a:t>
            </a:r>
            <a:r>
              <a:rPr lang="en-US" b="1" dirty="0"/>
              <a:t>missed high-risk policyholders</a:t>
            </a:r>
            <a:r>
              <a:rPr lang="en-US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4CCCC5-3A0E-04A0-5644-5DB2EE2841D6}"/>
              </a:ext>
            </a:extLst>
          </p:cNvPr>
          <p:cNvSpPr txBox="1"/>
          <p:nvPr/>
        </p:nvSpPr>
        <p:spPr>
          <a:xfrm>
            <a:off x="360608" y="310944"/>
            <a:ext cx="4119269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500" b="1" dirty="0"/>
              <a:t>Final Summary</a:t>
            </a:r>
          </a:p>
        </p:txBody>
      </p:sp>
    </p:spTree>
    <p:extLst>
      <p:ext uri="{BB962C8B-B14F-4D97-AF65-F5344CB8AC3E}">
        <p14:creationId xmlns:p14="http://schemas.microsoft.com/office/powerpoint/2010/main" val="34928149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71E317-87D0-7E05-17D8-999A3BEC36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898049-ECA4-50A2-B529-F8D7A32B848E}"/>
              </a:ext>
            </a:extLst>
          </p:cNvPr>
          <p:cNvSpPr txBox="1"/>
          <p:nvPr/>
        </p:nvSpPr>
        <p:spPr>
          <a:xfrm>
            <a:off x="592428" y="1390916"/>
            <a:ext cx="1031597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Next-stage improvements will focus on feature enrichment</a:t>
            </a:r>
            <a:r>
              <a:rPr lang="en-US" dirty="0"/>
              <a:t>, integrating behavioral and transactional signals such as: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Claim frequency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Payment and renewal patterns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Customer engagement and service interactions</a:t>
            </a:r>
          </a:p>
          <a:p>
            <a:r>
              <a:rPr lang="en-US" dirty="0"/>
              <a:t>With richer features, the next iteration is expected to </a:t>
            </a:r>
            <a:r>
              <a:rPr lang="en-US" b="1" dirty="0"/>
              <a:t>raise both recall and precision</a:t>
            </a:r>
            <a:r>
              <a:rPr lang="en-US" dirty="0"/>
              <a:t>, improving overall model sensitivity and reliability.</a:t>
            </a:r>
          </a:p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40E42C-D3C6-D722-F7EF-BAB1D8C761A2}"/>
              </a:ext>
            </a:extLst>
          </p:cNvPr>
          <p:cNvSpPr txBox="1"/>
          <p:nvPr/>
        </p:nvSpPr>
        <p:spPr>
          <a:xfrm>
            <a:off x="283335" y="463639"/>
            <a:ext cx="4444102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500" b="1" dirty="0"/>
              <a:t>Future Direction</a:t>
            </a:r>
          </a:p>
        </p:txBody>
      </p:sp>
    </p:spTree>
    <p:extLst>
      <p:ext uri="{BB962C8B-B14F-4D97-AF65-F5344CB8AC3E}">
        <p14:creationId xmlns:p14="http://schemas.microsoft.com/office/powerpoint/2010/main" val="359550645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FEE130-8DD3-EDA7-407F-9D4419A0E3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58F487E-92D6-FDBE-6804-6218DEC857E6}"/>
              </a:ext>
            </a:extLst>
          </p:cNvPr>
          <p:cNvSpPr txBox="1"/>
          <p:nvPr/>
        </p:nvSpPr>
        <p:spPr>
          <a:xfrm>
            <a:off x="1361940" y="1565466"/>
            <a:ext cx="999722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buNone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 final model was deployed as an interactive, production-ready web application using </a:t>
            </a:r>
            <a:r>
              <a:rPr lang="en-US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Streamlit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endParaRPr lang="en-US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buNone/>
            </a:pPr>
            <a:b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 web app is publicly accessible here:</a:t>
            </a:r>
          </a:p>
          <a:p>
            <a:pPr marL="0" marR="0">
              <a:buNone/>
            </a:pPr>
            <a:endParaRPr lang="en-US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hlinkClick r:id="rId2"/>
              </a:rPr>
              <a:t>Predictmypolicy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buNone/>
            </a:pP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buNone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This application allows users to 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predict renewal outcomes for new policyholders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without needing any programming knowledge.</a:t>
            </a:r>
            <a:endParaRPr lang="en-US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373229-7197-AE96-6D88-C5C176E92284}"/>
              </a:ext>
            </a:extLst>
          </p:cNvPr>
          <p:cNvSpPr txBox="1"/>
          <p:nvPr/>
        </p:nvSpPr>
        <p:spPr>
          <a:xfrm>
            <a:off x="811369" y="399245"/>
            <a:ext cx="5156348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500" b="1" dirty="0"/>
              <a:t>Model Deployment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DA8D6E-214B-DBF4-86AE-B64420D96E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0676" y="4047074"/>
            <a:ext cx="3309491" cy="2490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85087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B315A5F-0698-093D-D401-8CA448252E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C8A3F84-DA1B-C064-E403-E0013318FC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8324" y="643467"/>
            <a:ext cx="5515352" cy="5571065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1427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8E3A320-79CB-7F27-7C73-B733D2AB54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A92EC24-7AED-CED3-A02F-936A8F7FA6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882" y="25297"/>
            <a:ext cx="9487672" cy="6807405"/>
          </a:xfrm>
          <a:prstGeom prst="rect">
            <a:avLst/>
          </a:prstGeom>
        </p:spPr>
      </p:pic>
      <p:sp>
        <p:nvSpPr>
          <p:cNvPr id="2" name="AutoShape 2" descr="Image of ">
            <a:extLst>
              <a:ext uri="{FF2B5EF4-FFF2-40B4-BE49-F238E27FC236}">
                <a16:creationId xmlns:a16="http://schemas.microsoft.com/office/drawing/2014/main" id="{EF909FA1-53AE-DF28-82CF-AF51C8CCA0B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36258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4F0BB5B-FF2D-6BCD-14DA-E3C95E10AE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087520B-589E-9E64-D9F0-ADD5A8EB8B15}"/>
              </a:ext>
            </a:extLst>
          </p:cNvPr>
          <p:cNvSpPr txBox="1"/>
          <p:nvPr/>
        </p:nvSpPr>
        <p:spPr>
          <a:xfrm>
            <a:off x="838200" y="184805"/>
            <a:ext cx="10515600" cy="15058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Influencing</a:t>
            </a:r>
            <a:r>
              <a:rPr lang="en-US" sz="52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Factors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BC59B9-E81C-850C-A245-DA889DC46CF8}"/>
              </a:ext>
            </a:extLst>
          </p:cNvPr>
          <p:cNvSpPr txBox="1"/>
          <p:nvPr/>
        </p:nvSpPr>
        <p:spPr>
          <a:xfrm>
            <a:off x="2626242" y="143539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4C857F1-AC7A-A75A-56CF-9A32B4C530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4071561"/>
              </p:ext>
            </p:extLst>
          </p:nvPr>
        </p:nvGraphicFramePr>
        <p:xfrm>
          <a:off x="906439" y="1845426"/>
          <a:ext cx="10376069" cy="4988616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3724781">
                  <a:extLst>
                    <a:ext uri="{9D8B030D-6E8A-4147-A177-3AD203B41FA5}">
                      <a16:colId xmlns:a16="http://schemas.microsoft.com/office/drawing/2014/main" val="3494804931"/>
                    </a:ext>
                  </a:extLst>
                </a:gridCol>
                <a:gridCol w="4182416">
                  <a:extLst>
                    <a:ext uri="{9D8B030D-6E8A-4147-A177-3AD203B41FA5}">
                      <a16:colId xmlns:a16="http://schemas.microsoft.com/office/drawing/2014/main" val="2792411866"/>
                    </a:ext>
                  </a:extLst>
                </a:gridCol>
                <a:gridCol w="2468872">
                  <a:extLst>
                    <a:ext uri="{9D8B030D-6E8A-4147-A177-3AD203B41FA5}">
                      <a16:colId xmlns:a16="http://schemas.microsoft.com/office/drawing/2014/main" val="35668208"/>
                    </a:ext>
                  </a:extLst>
                </a:gridCol>
              </a:tblGrid>
              <a:tr h="42754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900" b="1"/>
                        <a:t>Category</a:t>
                      </a:r>
                      <a:endParaRPr lang="en-US" sz="1900"/>
                    </a:p>
                  </a:txBody>
                  <a:tcPr marL="97168" marR="97168" marT="48584" marB="4858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900" b="1"/>
                        <a:t>Features</a:t>
                      </a:r>
                      <a:endParaRPr lang="en-US" sz="1900"/>
                    </a:p>
                  </a:txBody>
                  <a:tcPr marL="97168" marR="97168" marT="48584" marB="4858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900" b="1"/>
                        <a:t>Dtype</a:t>
                      </a:r>
                      <a:endParaRPr lang="en-US" sz="1900"/>
                    </a:p>
                  </a:txBody>
                  <a:tcPr marL="97168" marR="97168" marT="48584" marB="48584" anchor="ctr"/>
                </a:tc>
                <a:extLst>
                  <a:ext uri="{0D108BD9-81ED-4DB2-BD59-A6C34878D82A}">
                    <a16:rowId xmlns:a16="http://schemas.microsoft.com/office/drawing/2014/main" val="1368590993"/>
                  </a:ext>
                </a:extLst>
              </a:tr>
              <a:tr h="42754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900"/>
                        <a:t>Customer Demographics</a:t>
                      </a:r>
                    </a:p>
                  </a:txBody>
                  <a:tcPr marL="97168" marR="97168" marT="48584" marB="4858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900"/>
                        <a:t>age_in_days, Income</a:t>
                      </a:r>
                    </a:p>
                  </a:txBody>
                  <a:tcPr marL="97168" marR="97168" marT="48584" marB="4858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900"/>
                        <a:t>Numeric</a:t>
                      </a:r>
                    </a:p>
                  </a:txBody>
                  <a:tcPr marL="97168" marR="97168" marT="48584" marB="48584" anchor="ctr"/>
                </a:tc>
                <a:extLst>
                  <a:ext uri="{0D108BD9-81ED-4DB2-BD59-A6C34878D82A}">
                    <a16:rowId xmlns:a16="http://schemas.microsoft.com/office/drawing/2014/main" val="3735085160"/>
                  </a:ext>
                </a:extLst>
              </a:tr>
              <a:tr h="159355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900"/>
                        <a:t>Payment Behavior</a:t>
                      </a:r>
                    </a:p>
                  </a:txBody>
                  <a:tcPr marL="97168" marR="97168" marT="48584" marB="4858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900"/>
                        <a:t>perc_premium_paid_by_cash_credit, Count_3-6_months_late, Count_6-12_months_late, Count_more_than_12_months_late, no_of_premiums_paid</a:t>
                      </a:r>
                    </a:p>
                  </a:txBody>
                  <a:tcPr marL="97168" marR="97168" marT="48584" marB="4858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900"/>
                        <a:t>Numeric</a:t>
                      </a:r>
                    </a:p>
                  </a:txBody>
                  <a:tcPr marL="97168" marR="97168" marT="48584" marB="48584" anchor="ctr"/>
                </a:tc>
                <a:extLst>
                  <a:ext uri="{0D108BD9-81ED-4DB2-BD59-A6C34878D82A}">
                    <a16:rowId xmlns:a16="http://schemas.microsoft.com/office/drawing/2014/main" val="1845247400"/>
                  </a:ext>
                </a:extLst>
              </a:tr>
              <a:tr h="42754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900"/>
                        <a:t>Risk &amp; Underwriting Factors</a:t>
                      </a:r>
                    </a:p>
                  </a:txBody>
                  <a:tcPr marL="97168" marR="97168" marT="48584" marB="4858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900"/>
                        <a:t>application_underwriting_score</a:t>
                      </a:r>
                    </a:p>
                  </a:txBody>
                  <a:tcPr marL="97168" marR="97168" marT="48584" marB="4858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900"/>
                        <a:t>Numeric</a:t>
                      </a:r>
                    </a:p>
                  </a:txBody>
                  <a:tcPr marL="97168" marR="97168" marT="48584" marB="48584" anchor="ctr"/>
                </a:tc>
                <a:extLst>
                  <a:ext uri="{0D108BD9-81ED-4DB2-BD59-A6C34878D82A}">
                    <a16:rowId xmlns:a16="http://schemas.microsoft.com/office/drawing/2014/main" val="2236801405"/>
                  </a:ext>
                </a:extLst>
              </a:tr>
              <a:tr h="42754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900"/>
                        <a:t>Policy Attributes</a:t>
                      </a:r>
                    </a:p>
                  </a:txBody>
                  <a:tcPr marL="97168" marR="97168" marT="48584" marB="4858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900"/>
                        <a:t>premium</a:t>
                      </a:r>
                    </a:p>
                  </a:txBody>
                  <a:tcPr marL="97168" marR="97168" marT="48584" marB="4858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900"/>
                        <a:t>Numeric</a:t>
                      </a:r>
                    </a:p>
                  </a:txBody>
                  <a:tcPr marL="97168" marR="97168" marT="48584" marB="48584" anchor="ctr"/>
                </a:tc>
                <a:extLst>
                  <a:ext uri="{0D108BD9-81ED-4DB2-BD59-A6C34878D82A}">
                    <a16:rowId xmlns:a16="http://schemas.microsoft.com/office/drawing/2014/main" val="2722762354"/>
                  </a:ext>
                </a:extLst>
              </a:tr>
              <a:tr h="71904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900"/>
                        <a:t>Distribution &amp; Geography</a:t>
                      </a:r>
                    </a:p>
                  </a:txBody>
                  <a:tcPr marL="97168" marR="97168" marT="48584" marB="4858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900"/>
                        <a:t>sourcing_channel, residence_area_type</a:t>
                      </a:r>
                    </a:p>
                  </a:txBody>
                  <a:tcPr marL="97168" marR="97168" marT="48584" marB="4858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900"/>
                        <a:t>Categorical</a:t>
                      </a:r>
                    </a:p>
                  </a:txBody>
                  <a:tcPr marL="97168" marR="97168" marT="48584" marB="48584" anchor="ctr"/>
                </a:tc>
                <a:extLst>
                  <a:ext uri="{0D108BD9-81ED-4DB2-BD59-A6C34878D82A}">
                    <a16:rowId xmlns:a16="http://schemas.microsoft.com/office/drawing/2014/main" val="696712329"/>
                  </a:ext>
                </a:extLst>
              </a:tr>
              <a:tr h="42754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900"/>
                        <a:t>Target Variable</a:t>
                      </a:r>
                    </a:p>
                  </a:txBody>
                  <a:tcPr marL="97168" marR="97168" marT="48584" marB="4858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900"/>
                        <a:t>renewal</a:t>
                      </a:r>
                    </a:p>
                  </a:txBody>
                  <a:tcPr marL="97168" marR="97168" marT="48584" marB="4858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900" dirty="0"/>
                        <a:t>Binary   ( Binary classification problem) </a:t>
                      </a:r>
                    </a:p>
                  </a:txBody>
                  <a:tcPr marL="97168" marR="97168" marT="48584" marB="48584" anchor="ctr"/>
                </a:tc>
                <a:extLst>
                  <a:ext uri="{0D108BD9-81ED-4DB2-BD59-A6C34878D82A}">
                    <a16:rowId xmlns:a16="http://schemas.microsoft.com/office/drawing/2014/main" val="41663977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506615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3896CC9-15DE-9129-A2EF-11BC0F81F7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59AB4C8-9178-4F7A-8404-6890510B5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BA3B069-D272-A4E5-A308-F6CA6BC3F26E}"/>
              </a:ext>
            </a:extLst>
          </p:cNvPr>
          <p:cNvSpPr txBox="1"/>
          <p:nvPr/>
        </p:nvSpPr>
        <p:spPr>
          <a:xfrm>
            <a:off x="638881" y="457201"/>
            <a:ext cx="10909640" cy="18326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Missing but Important Renewal Factors</a:t>
            </a:r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id="{4CFDFB37-4BC7-42C6-915D-A6609139B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2343912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156B88-558C-29E5-3D98-ED2594A0F719}"/>
              </a:ext>
            </a:extLst>
          </p:cNvPr>
          <p:cNvSpPr txBox="1"/>
          <p:nvPr/>
        </p:nvSpPr>
        <p:spPr>
          <a:xfrm>
            <a:off x="1988288" y="156298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9EB339-35F5-FC56-FB1B-7BF643F1E279}"/>
              </a:ext>
            </a:extLst>
          </p:cNvPr>
          <p:cNvSpPr txBox="1"/>
          <p:nvPr/>
        </p:nvSpPr>
        <p:spPr>
          <a:xfrm>
            <a:off x="2140688" y="171538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BAD8FE0-F3F4-2E83-373D-2F7A36C3BB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6214285"/>
              </p:ext>
            </p:extLst>
          </p:nvPr>
        </p:nvGraphicFramePr>
        <p:xfrm>
          <a:off x="1086894" y="2805220"/>
          <a:ext cx="10015163" cy="3102865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620371">
                  <a:extLst>
                    <a:ext uri="{9D8B030D-6E8A-4147-A177-3AD203B41FA5}">
                      <a16:colId xmlns:a16="http://schemas.microsoft.com/office/drawing/2014/main" val="1527368676"/>
                    </a:ext>
                  </a:extLst>
                </a:gridCol>
                <a:gridCol w="6394792">
                  <a:extLst>
                    <a:ext uri="{9D8B030D-6E8A-4147-A177-3AD203B41FA5}">
                      <a16:colId xmlns:a16="http://schemas.microsoft.com/office/drawing/2014/main" val="1141655969"/>
                    </a:ext>
                  </a:extLst>
                </a:gridCol>
              </a:tblGrid>
              <a:tr h="41149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b="1" cap="none" spc="0">
                          <a:solidFill>
                            <a:schemeClr val="tx1"/>
                          </a:solidFill>
                        </a:rPr>
                        <a:t>Factor</a:t>
                      </a:r>
                      <a:endParaRPr lang="en-US" sz="1500" cap="none" spc="0">
                        <a:solidFill>
                          <a:schemeClr val="tx1"/>
                        </a:solidFill>
                      </a:endParaRPr>
                    </a:p>
                  </a:txBody>
                  <a:tcPr marL="0" marR="111214" marT="33364" marB="11121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b="1" cap="none" spc="0">
                          <a:solidFill>
                            <a:schemeClr val="tx1"/>
                          </a:solidFill>
                        </a:rPr>
                        <a:t>How it Influences Renewal</a:t>
                      </a:r>
                      <a:endParaRPr lang="en-US" sz="1500" cap="none" spc="0">
                        <a:solidFill>
                          <a:schemeClr val="tx1"/>
                        </a:solidFill>
                      </a:endParaRPr>
                    </a:p>
                  </a:txBody>
                  <a:tcPr marL="0" marR="111214" marT="33364" marB="11121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72210111"/>
                  </a:ext>
                </a:extLst>
              </a:tr>
              <a:tr h="63391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b="1" cap="none" spc="0">
                          <a:solidFill>
                            <a:schemeClr val="tx1"/>
                          </a:solidFill>
                        </a:rPr>
                        <a:t>Claim History</a:t>
                      </a:r>
                      <a:endParaRPr lang="en-US" sz="1500" cap="none" spc="0">
                        <a:solidFill>
                          <a:schemeClr val="tx1"/>
                        </a:solidFill>
                      </a:endParaRPr>
                    </a:p>
                  </a:txBody>
                  <a:tcPr marL="0" marR="111214" marT="33364" marB="11121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cap="none" spc="0">
                          <a:solidFill>
                            <a:schemeClr val="tx1"/>
                          </a:solidFill>
                        </a:rPr>
                        <a:t>Frequent or large claims may reduce renewal likelihood due to higher perceived risk.</a:t>
                      </a:r>
                    </a:p>
                  </a:txBody>
                  <a:tcPr marL="0" marR="111214" marT="33364" marB="11121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85481632"/>
                  </a:ext>
                </a:extLst>
              </a:tr>
              <a:tr h="41149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b="1" cap="none" spc="0">
                          <a:solidFill>
                            <a:schemeClr val="tx1"/>
                          </a:solidFill>
                        </a:rPr>
                        <a:t>Type of Insurance</a:t>
                      </a:r>
                      <a:endParaRPr lang="en-US" sz="1500" cap="none" spc="0">
                        <a:solidFill>
                          <a:schemeClr val="tx1"/>
                        </a:solidFill>
                      </a:endParaRPr>
                    </a:p>
                  </a:txBody>
                  <a:tcPr marL="0" marR="111214" marT="33364" marB="11121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cap="none" spc="0">
                          <a:solidFill>
                            <a:schemeClr val="tx1"/>
                          </a:solidFill>
                        </a:rPr>
                        <a:t>Renewal behavior differs across product lines (e.g., health vs. motor vs. life).</a:t>
                      </a:r>
                    </a:p>
                  </a:txBody>
                  <a:tcPr marL="0" marR="111214" marT="33364" marB="11121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66290185"/>
                  </a:ext>
                </a:extLst>
              </a:tr>
              <a:tr h="41149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b="1" cap="none" spc="0">
                          <a:solidFill>
                            <a:schemeClr val="tx1"/>
                          </a:solidFill>
                        </a:rPr>
                        <a:t>Gender &amp; Marital Status</a:t>
                      </a:r>
                      <a:endParaRPr lang="en-US" sz="1500" cap="none" spc="0">
                        <a:solidFill>
                          <a:schemeClr val="tx1"/>
                        </a:solidFill>
                      </a:endParaRPr>
                    </a:p>
                  </a:txBody>
                  <a:tcPr marL="0" marR="111214" marT="33364" marB="11121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cap="none" spc="0">
                          <a:solidFill>
                            <a:schemeClr val="tx1"/>
                          </a:solidFill>
                        </a:rPr>
                        <a:t>Demographics can shape risk appetite and renewal decisions.</a:t>
                      </a:r>
                    </a:p>
                  </a:txBody>
                  <a:tcPr marL="0" marR="111214" marT="33364" marB="11121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2864877"/>
                  </a:ext>
                </a:extLst>
              </a:tr>
              <a:tr h="41149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b="1" cap="none" spc="0">
                          <a:solidFill>
                            <a:schemeClr val="tx1"/>
                          </a:solidFill>
                        </a:rPr>
                        <a:t>Policy Add-ons &amp; Riders</a:t>
                      </a:r>
                      <a:endParaRPr lang="en-US" sz="1500" cap="none" spc="0">
                        <a:solidFill>
                          <a:schemeClr val="tx1"/>
                        </a:solidFill>
                      </a:endParaRPr>
                    </a:p>
                  </a:txBody>
                  <a:tcPr marL="0" marR="111214" marT="33364" marB="11121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cap="none" spc="0" dirty="0">
                          <a:solidFill>
                            <a:schemeClr val="tx1"/>
                          </a:solidFill>
                        </a:rPr>
                        <a:t>Extra benefits improve stickiness and increase renewal probability.</a:t>
                      </a:r>
                    </a:p>
                  </a:txBody>
                  <a:tcPr marL="0" marR="111214" marT="33364" marB="11121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3450805"/>
                  </a:ext>
                </a:extLst>
              </a:tr>
              <a:tr h="41149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b="1" cap="none" spc="0">
                          <a:solidFill>
                            <a:schemeClr val="tx1"/>
                          </a:solidFill>
                        </a:rPr>
                        <a:t>Customer Satisfaction</a:t>
                      </a:r>
                      <a:endParaRPr lang="en-US" sz="1500" cap="none" spc="0">
                        <a:solidFill>
                          <a:schemeClr val="tx1"/>
                        </a:solidFill>
                      </a:endParaRPr>
                    </a:p>
                  </a:txBody>
                  <a:tcPr marL="0" marR="111214" marT="33364" marB="11121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cap="none" spc="0">
                          <a:solidFill>
                            <a:schemeClr val="tx1"/>
                          </a:solidFill>
                        </a:rPr>
                        <a:t>Poor service or unresolved complaints drive non-renewals.</a:t>
                      </a:r>
                    </a:p>
                  </a:txBody>
                  <a:tcPr marL="0" marR="111214" marT="33364" marB="11121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55864255"/>
                  </a:ext>
                </a:extLst>
              </a:tr>
              <a:tr h="41149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b="1" cap="none" spc="0">
                          <a:solidFill>
                            <a:schemeClr val="tx1"/>
                          </a:solidFill>
                        </a:rPr>
                        <a:t>Competitor Switching</a:t>
                      </a:r>
                      <a:endParaRPr lang="en-US" sz="1500" cap="none" spc="0">
                        <a:solidFill>
                          <a:schemeClr val="tx1"/>
                        </a:solidFill>
                      </a:endParaRPr>
                    </a:p>
                  </a:txBody>
                  <a:tcPr marL="0" marR="111214" marT="33364" marB="11121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cap="none" spc="0" dirty="0">
                          <a:solidFill>
                            <a:schemeClr val="tx1"/>
                          </a:solidFill>
                        </a:rPr>
                        <a:t>Availability of cheaper/better alternatives can cause churn.</a:t>
                      </a:r>
                    </a:p>
                  </a:txBody>
                  <a:tcPr marL="0" marR="111214" marT="33364" marB="11121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857135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949755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60162E-E3D5-7BEB-B8DB-95C006AD98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72C2B49-B810-D5DD-1CE4-540C0E04E164}"/>
              </a:ext>
            </a:extLst>
          </p:cNvPr>
          <p:cNvSpPr txBox="1"/>
          <p:nvPr/>
        </p:nvSpPr>
        <p:spPr>
          <a:xfrm>
            <a:off x="584791" y="244550"/>
            <a:ext cx="889076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Loading and Reading Dataset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215400-5D08-ECF9-8DBB-9C8B553C2D2E}"/>
              </a:ext>
            </a:extLst>
          </p:cNvPr>
          <p:cNvSpPr txBox="1"/>
          <p:nvPr/>
        </p:nvSpPr>
        <p:spPr>
          <a:xfrm>
            <a:off x="499729" y="1414131"/>
            <a:ext cx="1099406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Dataset from Kaggle (~80k records)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Identified target variable: Renewal (binary 0/1)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Reviewed feature composition: numeric (age, income, premium, late counts) &amp; </a:t>
            </a:r>
          </a:p>
          <a:p>
            <a:r>
              <a:rPr lang="en-US" dirty="0"/>
              <a:t>			                categorical (sourcing channel, residence type)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Performed initial analysis: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/>
              <a:t>Dataset size and structure (~80k records)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/>
              <a:t>Target variable validation (renewal = 0/1)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/>
              <a:t>Feature type verification (numeric &amp; categorical)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/>
              <a:t>Missing values check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/>
              <a:t>Duplicate records check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/>
              <a:t>Invalid or inconsistent values check (e.g., “Urban” vs “</a:t>
            </a:r>
            <a:r>
              <a:rPr lang="en-US" dirty="0" err="1"/>
              <a:t>Urbn</a:t>
            </a:r>
            <a:r>
              <a:rPr lang="en-US" dirty="0"/>
              <a:t>”)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47513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12538</TotalTime>
  <Words>5586</Words>
  <Application>Microsoft Macintosh PowerPoint</Application>
  <PresentationFormat>Widescreen</PresentationFormat>
  <Paragraphs>773</Paragraphs>
  <Slides>66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73" baseType="lpstr">
      <vt:lpstr>Aptos</vt:lpstr>
      <vt:lpstr>Aptos Display</vt:lpstr>
      <vt:lpstr>Arial</vt:lpstr>
      <vt:lpstr>Cambria Math</vt:lpstr>
      <vt:lpstr>Courier New</vt:lpstr>
      <vt:lpstr>Times New Roman</vt:lpstr>
      <vt:lpstr>Office Theme</vt:lpstr>
      <vt:lpstr>Insurance Renewal Prediction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Thrilok Attota</dc:creator>
  <cp:lastModifiedBy>Thrilok Attota</cp:lastModifiedBy>
  <cp:revision>55</cp:revision>
  <cp:lastPrinted>2025-10-26T09:34:17Z</cp:lastPrinted>
  <dcterms:created xsi:type="dcterms:W3CDTF">2025-09-21T15:21:43Z</dcterms:created>
  <dcterms:modified xsi:type="dcterms:W3CDTF">2025-10-29T07:20:48Z</dcterms:modified>
</cp:coreProperties>
</file>